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286" r:id="rId2"/>
    <p:sldId id="257" r:id="rId3"/>
    <p:sldId id="276" r:id="rId4"/>
    <p:sldId id="277" r:id="rId5"/>
    <p:sldId id="258" r:id="rId6"/>
    <p:sldId id="259" r:id="rId7"/>
    <p:sldId id="260" r:id="rId8"/>
    <p:sldId id="278" r:id="rId9"/>
    <p:sldId id="279" r:id="rId10"/>
    <p:sldId id="273" r:id="rId11"/>
    <p:sldId id="280" r:id="rId12"/>
    <p:sldId id="275" r:id="rId13"/>
    <p:sldId id="281" r:id="rId14"/>
    <p:sldId id="282" r:id="rId15"/>
    <p:sldId id="284" r:id="rId16"/>
    <p:sldId id="285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CDDF-4F2E-4034-A9DC-12A19180ECE4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C409-1CD4-4B36-A530-BF8FA147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4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A509899-FBEA-425C-A34F-60AC49FBD1A4}" type="datetime1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320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00136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8200" y="1600136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687B-D46D-4074-AD91-6C6F32FC174A}" type="datetime1">
              <a:rPr lang="ru-RU" smtClean="0"/>
              <a:t>05.12.2021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9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AD3B-6565-4817-826A-19A373F32744}" type="datetime1">
              <a:rPr lang="ru-RU" smtClean="0"/>
              <a:t>05.12.2021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5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FE7F2-7592-4CC5-8C60-3473926CA746}" type="datetime1">
              <a:rPr lang="ru-RU" smtClean="0"/>
              <a:t>05.12.2021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hyperlink" Target="https://twitter.com/rusada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493" y="2930504"/>
            <a:ext cx="7872107" cy="157291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 прохождения допинг-контроля.</a:t>
            </a:r>
            <a:b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 и обязанности спортсменов.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141" y="198592"/>
            <a:ext cx="460121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</a:t>
            </a:r>
            <a:r>
              <a:rPr b="1" spc="-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535940" y="1616710"/>
            <a:ext cx="8063230" cy="3095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06755" indent="-34290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2400" spc="-10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попытками</a:t>
            </a:r>
            <a:r>
              <a:rPr sz="2400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</a:t>
            </a:r>
            <a:r>
              <a:rPr sz="2400" spc="-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  <a:r>
              <a:rPr sz="2400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</a:t>
            </a:r>
            <a:r>
              <a:rPr sz="2400" spc="-7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</a:t>
            </a:r>
            <a:r>
              <a:rPr sz="2400" spc="-10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присмотром</a:t>
            </a:r>
            <a:r>
              <a:rPr sz="2400" spc="-26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шаперона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936625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400" spc="-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z="2400" spc="-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</a:t>
            </a:r>
            <a:r>
              <a:rPr sz="2400" spc="-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</a:t>
            </a:r>
            <a:r>
              <a:rPr sz="2400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</a:t>
            </a:r>
            <a:r>
              <a:rPr sz="2400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400" spc="-1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sz="2400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выбора</a:t>
            </a:r>
            <a:r>
              <a:rPr sz="2400" spc="-20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мочеприемника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первой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(первых) попыток смешивается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последней,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2400" spc="-11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2400" spc="-11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достаточен,</a:t>
            </a:r>
            <a:r>
              <a:rPr sz="2400" spc="-7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sz="2400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</a:t>
            </a:r>
            <a:r>
              <a:rPr sz="24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стандартном  режиме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karelinform.ru/attachments/5ecf518ecb7ace7ab80afdd59b713423b9f30fb3/store/fill/1200/630/63dae1b7aea8346215c9f5e9732622d4709559e7135b6185fa105bb64e7a/0220b9d888819683c4283eb8.jpg">
            <a:extLst>
              <a:ext uri="{FF2B5EF4-FFF2-40B4-BE49-F238E27FC236}">
                <a16:creationId xmlns="" xmlns:a16="http://schemas.microsoft.com/office/drawing/2014/main" id="{67C4106B-D6C6-4521-9778-12E9CE1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13937"/>
            <a:ext cx="4054690" cy="212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ED69D5C1-F914-4826-AD51-95963BBEFED1}"/>
              </a:ext>
            </a:extLst>
          </p:cNvPr>
          <p:cNvSpPr txBox="1">
            <a:spLocks/>
          </p:cNvSpPr>
          <p:nvPr/>
        </p:nvSpPr>
        <p:spPr>
          <a:xfrm>
            <a:off x="3352800" y="499078"/>
            <a:ext cx="405469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Модификации</a:t>
            </a:r>
          </a:p>
        </p:txBody>
      </p:sp>
      <p:pic>
        <p:nvPicPr>
          <p:cNvPr id="5132" name="Picture 12" descr="http://www.vmichurinske.ru/uploads/contents/2658.jpg">
            <a:extLst>
              <a:ext uri="{FF2B5EF4-FFF2-40B4-BE49-F238E27FC236}">
                <a16:creationId xmlns="" xmlns:a16="http://schemas.microsoft.com/office/drawing/2014/main" id="{8F11F659-51B8-4738-B2D6-9245D3E5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354928" cy="223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1981200" y="1555978"/>
            <a:ext cx="6400800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</a:t>
            </a:r>
            <a:r>
              <a:rPr sz="2400" spc="-1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sz="2400" spc="-2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06368"/>
            <a:ext cx="8153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  <a:r>
              <a:rPr b="1" spc="-43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535940" y="1616710"/>
            <a:ext cx="764349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паспорт – выжидается минимум два часа после окончания любой физической нагрузки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других анализах – 30 минут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минут в сидячем положении перед сдачей пробы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сдавать пробу в лежачем положении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попыток - три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EA0AABDC-32B1-47BB-8B54-CF2B7622013F}"/>
              </a:ext>
            </a:extLst>
          </p:cNvPr>
          <p:cNvSpPr txBox="1">
            <a:spLocks/>
          </p:cNvSpPr>
          <p:nvPr/>
        </p:nvSpPr>
        <p:spPr>
          <a:xfrm>
            <a:off x="3096883" y="375539"/>
            <a:ext cx="5905075" cy="5938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по сбору крови (ИСК) должен обладать одним из следующих документов: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2107A72-DF81-4BD6-B981-0266D3E9D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7" y="1628979"/>
            <a:ext cx="2736213" cy="20631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051AB24-1520-4A7F-A1BB-266F8569E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87" y="2813630"/>
            <a:ext cx="2899555" cy="20631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E98C4D-2A6C-4A5E-A0A9-3DDD42453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13" y="3257474"/>
            <a:ext cx="2979431" cy="2152726"/>
          </a:xfrm>
          <a:prstGeom prst="rect">
            <a:avLst/>
          </a:prstGeom>
        </p:spPr>
      </p:pic>
      <p:pic>
        <p:nvPicPr>
          <p:cNvPr id="1028" name="Picture 4" descr="https://portal.iv-edu.ru/dep/mouozavl/zavl_mkdou1/DocLib/%D0%BE%D1%82%D1%80%D0%B8%D1%81%D0%BE%D0%B2%D0%BA%D0%B0_%D0%BC%D0%B5%D0%B4%D1%81%D0%B5%D1%81%D1%82%D1%80%D0%B0.png">
            <a:extLst>
              <a:ext uri="{FF2B5EF4-FFF2-40B4-BE49-F238E27FC236}">
                <a16:creationId xmlns="" xmlns:a16="http://schemas.microsoft.com/office/drawing/2014/main" id="{8962851D-7BAE-4EE6-A64C-4A2C89AD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7" y="4555316"/>
            <a:ext cx="1093728" cy="19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5C4560-49DD-4B75-BB01-2AB1AA192F8D}"/>
              </a:ext>
            </a:extLst>
          </p:cNvPr>
          <p:cNvSpPr txBox="1"/>
          <p:nvPr/>
        </p:nvSpPr>
        <p:spPr>
          <a:xfrm>
            <a:off x="3227506" y="2330941"/>
            <a:ext cx="255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повышении квалификации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39C189-10DA-4996-BE71-6D013110BCF4}"/>
              </a:ext>
            </a:extLst>
          </p:cNvPr>
          <p:cNvSpPr txBox="1"/>
          <p:nvPr/>
        </p:nvSpPr>
        <p:spPr>
          <a:xfrm>
            <a:off x="304800" y="1319722"/>
            <a:ext cx="255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специалиста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D33A9D-F368-46C5-8913-D15FFFAFBE3D}"/>
              </a:ext>
            </a:extLst>
          </p:cNvPr>
          <p:cNvSpPr txBox="1"/>
          <p:nvPr/>
        </p:nvSpPr>
        <p:spPr>
          <a:xfrm>
            <a:off x="6008463" y="2508107"/>
            <a:ext cx="28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профессиональном образовании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16D0776-C4D3-4C1E-AB3B-326EC6EB0082}"/>
              </a:ext>
            </a:extLst>
          </p:cNvPr>
          <p:cNvSpPr txBox="1">
            <a:spLocks/>
          </p:cNvSpPr>
          <p:nvPr/>
        </p:nvSpPr>
        <p:spPr>
          <a:xfrm>
            <a:off x="98399" y="309212"/>
            <a:ext cx="91439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 помнить!</a:t>
            </a:r>
          </a:p>
        </p:txBody>
      </p:sp>
      <p:pic>
        <p:nvPicPr>
          <p:cNvPr id="2050" name="Picture 2" descr="http://diagnoster.ru/wp-content/uploads/2016/05/Proba-2.jpg">
            <a:extLst>
              <a:ext uri="{FF2B5EF4-FFF2-40B4-BE49-F238E27FC236}">
                <a16:creationId xmlns="" xmlns:a16="http://schemas.microsoft.com/office/drawing/2014/main" id="{8D2C1032-0B4D-401C-92C3-5B19EB7E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4" y="1795299"/>
            <a:ext cx="2406164" cy="175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agnoster.ru/wp-content/uploads/2016/05/Proba-3.jpg">
            <a:extLst>
              <a:ext uri="{FF2B5EF4-FFF2-40B4-BE49-F238E27FC236}">
                <a16:creationId xmlns="" xmlns:a16="http://schemas.microsoft.com/office/drawing/2014/main" id="{EEE0BD3D-AB57-42CD-940E-29B07E34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15" y="1844558"/>
            <a:ext cx="2318995" cy="196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>
            <a:extLst>
              <a:ext uri="{FF2B5EF4-FFF2-40B4-BE49-F238E27FC236}">
                <a16:creationId xmlns="" xmlns:a16="http://schemas.microsoft.com/office/drawing/2014/main" id="{E810EC90-AF43-44E8-80EA-490AA165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5853002" y="4754067"/>
            <a:ext cx="2281532" cy="190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>
            <a:extLst>
              <a:ext uri="{FF2B5EF4-FFF2-40B4-BE49-F238E27FC236}">
                <a16:creationId xmlns="" xmlns:a16="http://schemas.microsoft.com/office/drawing/2014/main" id="{5CCEF0FF-85CE-47C9-A11E-3C441F228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440635" y="5021988"/>
            <a:ext cx="2141471" cy="152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2">
            <a:extLst>
              <a:ext uri="{FF2B5EF4-FFF2-40B4-BE49-F238E27FC236}">
                <a16:creationId xmlns="" xmlns:a16="http://schemas.microsoft.com/office/drawing/2014/main" id="{384019AF-A7F1-4988-ABAD-FFFFAB8DAD9D}"/>
              </a:ext>
            </a:extLst>
          </p:cNvPr>
          <p:cNvSpPr txBox="1">
            <a:spLocks/>
          </p:cNvSpPr>
          <p:nvPr/>
        </p:nvSpPr>
        <p:spPr>
          <a:xfrm>
            <a:off x="2347030" y="1166463"/>
            <a:ext cx="4646738" cy="4811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§"/>
            </a:pPr>
            <a:endParaRPr lang="ru-RU" sz="1500" dirty="0">
              <a:latin typeface="Constantia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уведомления спортсмен находится в поле зрения ИДК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комплекты для сдачи и упаковки проб необходимо удостовериться в целостности наборов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номера на комплекте должны совпадать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пробы осуществляется непосредственно под наблюдением ИДК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замечания, комментарии, отклонения во время процедуры следует записывать в протокол допинг-контроля.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процедуры копии всех заполняемых протоколов выдаются спортсмену.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E919C-9865-4590-819E-9E408EDEA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30286"/>
            <a:ext cx="9144000" cy="49244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результатов отобранных проб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4C2E05-E306-4224-BCB7-F2C58A548C2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90600" y="2207038"/>
            <a:ext cx="7211524" cy="326350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endParaRPr lang="ru-RU" sz="1800" dirty="0">
              <a:solidFill>
                <a:prstClr val="black"/>
              </a:solidFill>
              <a:latin typeface="Constantia" pitchFamily="18" charset="0"/>
            </a:endParaRP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проб спортсмен может увидеть в своем профиле в системе АДАМС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неблагоприятном результате обязательно сообщается спортсмену, Общероссийской федерации по виду спорта, Международной федерации по виду спорта и ВАДА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спортсмена нет профиля/нет доступа к профилю в системе АДАМС, то он может написать запрос (лично)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Общероссийская Федерация по виду спорта (в данном случае Российский футбольный союз) на имя генерального директора в РУСАДА с просьбой предоставить информацию о результатах отобранных проб, указав ФИО, номер пробы, дату отбора и дополнительные данные (например место отбора)</a:t>
            </a:r>
          </a:p>
          <a:p>
            <a:pPr>
              <a:buClr>
                <a:srgbClr val="00B050"/>
              </a:buClr>
            </a:pPr>
            <a:endParaRPr lang="ru-RU" sz="1600" dirty="0">
              <a:solidFill>
                <a:prstClr val="black"/>
              </a:solidFill>
              <a:latin typeface="Constantia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CC458883-E5E6-4315-A315-44EFFA16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5687009" y="5029200"/>
            <a:ext cx="2591609" cy="1715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447800" y="838201"/>
            <a:ext cx="7162800" cy="5410200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www.rusada.ru</a:t>
            </a:r>
            <a:endParaRPr lang="ru-RU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rusada@rusada.ru</a:t>
            </a:r>
            <a:endParaRPr lang="ru-RU" sz="240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en-US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</a:t>
            </a: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40 60</a:t>
            </a: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(800) 770-03-32 (бесплатно по РФ)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(965) 327-16-78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ПРЕПАРАТ: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list.rusada.ru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rusada.triagonal.net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125284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Москва, Беговая ул., д.6А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/>
            </a:r>
            <a:br>
              <a:rPr lang="en-US" sz="2100" dirty="0">
                <a:cs typeface="Arial" charset="0"/>
              </a:rPr>
            </a:br>
            <a:endParaRPr lang="ru-RU" sz="2100" dirty="0"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endParaRPr lang="ru-RU" sz="2100" dirty="0"/>
          </a:p>
        </p:txBody>
      </p:sp>
      <p:pic>
        <p:nvPicPr>
          <p:cNvPr id="2662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29" y="5373291"/>
            <a:ext cx="227409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5373291"/>
            <a:ext cx="22740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373291"/>
            <a:ext cx="227410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 descr="0_c80ca_1a92b012_ori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1" y="53732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1" y="1556558"/>
            <a:ext cx="1348848" cy="16324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871478"/>
            <a:ext cx="69342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sz="4000" b="1" spc="-22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414527" y="2720339"/>
            <a:ext cx="1955292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2750820"/>
            <a:ext cx="1504188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289" y="2744977"/>
            <a:ext cx="1861032" cy="88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289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5" h="882650">
                <a:moveTo>
                  <a:pt x="0" y="88264"/>
                </a:moveTo>
                <a:lnTo>
                  <a:pt x="6934" y="53899"/>
                </a:lnTo>
                <a:lnTo>
                  <a:pt x="25846" y="25844"/>
                </a:lnTo>
                <a:lnTo>
                  <a:pt x="53894" y="6933"/>
                </a:lnTo>
                <a:lnTo>
                  <a:pt x="88239" y="0"/>
                </a:lnTo>
                <a:lnTo>
                  <a:pt x="1772894" y="0"/>
                </a:lnTo>
                <a:lnTo>
                  <a:pt x="1807186" y="6933"/>
                </a:lnTo>
                <a:lnTo>
                  <a:pt x="1835203" y="25844"/>
                </a:lnTo>
                <a:lnTo>
                  <a:pt x="1854101" y="53899"/>
                </a:lnTo>
                <a:lnTo>
                  <a:pt x="1861032" y="88264"/>
                </a:lnTo>
                <a:lnTo>
                  <a:pt x="1861032" y="794131"/>
                </a:lnTo>
                <a:lnTo>
                  <a:pt x="1854101" y="828422"/>
                </a:lnTo>
                <a:lnTo>
                  <a:pt x="1835203" y="856440"/>
                </a:lnTo>
                <a:lnTo>
                  <a:pt x="1807186" y="875337"/>
                </a:lnTo>
                <a:lnTo>
                  <a:pt x="1772894" y="882269"/>
                </a:lnTo>
                <a:lnTo>
                  <a:pt x="88239" y="882269"/>
                </a:lnTo>
                <a:lnTo>
                  <a:pt x="53894" y="875337"/>
                </a:lnTo>
                <a:lnTo>
                  <a:pt x="25846" y="856440"/>
                </a:lnTo>
                <a:lnTo>
                  <a:pt x="6934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447" y="2807589"/>
            <a:ext cx="117602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600" spc="-7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ление  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801" y="33268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1696250" y="0"/>
                </a:moveTo>
                <a:lnTo>
                  <a:pt x="164820" y="0"/>
                </a:lnTo>
                <a:lnTo>
                  <a:pt x="121002" y="5886"/>
                </a:lnTo>
                <a:lnTo>
                  <a:pt x="81629" y="22497"/>
                </a:lnTo>
                <a:lnTo>
                  <a:pt x="48272" y="48260"/>
                </a:lnTo>
                <a:lnTo>
                  <a:pt x="22501" y="81599"/>
                </a:lnTo>
                <a:lnTo>
                  <a:pt x="5887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7" y="1527188"/>
                </a:lnTo>
                <a:lnTo>
                  <a:pt x="22501" y="1566568"/>
                </a:lnTo>
                <a:lnTo>
                  <a:pt x="48272" y="1599930"/>
                </a:lnTo>
                <a:lnTo>
                  <a:pt x="81629" y="1625703"/>
                </a:lnTo>
                <a:lnTo>
                  <a:pt x="121002" y="1642318"/>
                </a:lnTo>
                <a:lnTo>
                  <a:pt x="164820" y="1648206"/>
                </a:lnTo>
                <a:lnTo>
                  <a:pt x="1696250" y="1648206"/>
                </a:lnTo>
                <a:lnTo>
                  <a:pt x="1740078" y="1642318"/>
                </a:lnTo>
                <a:lnTo>
                  <a:pt x="1779458" y="1625703"/>
                </a:lnTo>
                <a:lnTo>
                  <a:pt x="1812820" y="1599930"/>
                </a:lnTo>
                <a:lnTo>
                  <a:pt x="1838593" y="1566568"/>
                </a:lnTo>
                <a:lnTo>
                  <a:pt x="1855208" y="1527188"/>
                </a:lnTo>
                <a:lnTo>
                  <a:pt x="1861096" y="1483360"/>
                </a:lnTo>
                <a:lnTo>
                  <a:pt x="1861096" y="164719"/>
                </a:lnTo>
                <a:lnTo>
                  <a:pt x="1855208" y="120943"/>
                </a:lnTo>
                <a:lnTo>
                  <a:pt x="1838593" y="81599"/>
                </a:lnTo>
                <a:lnTo>
                  <a:pt x="1812820" y="48260"/>
                </a:lnTo>
                <a:lnTo>
                  <a:pt x="1779458" y="22497"/>
                </a:lnTo>
                <a:lnTo>
                  <a:pt x="1740078" y="5886"/>
                </a:lnTo>
                <a:lnTo>
                  <a:pt x="169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479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0" y="164719"/>
                </a:moveTo>
                <a:lnTo>
                  <a:pt x="5887" y="120943"/>
                </a:lnTo>
                <a:lnTo>
                  <a:pt x="22501" y="81599"/>
                </a:lnTo>
                <a:lnTo>
                  <a:pt x="48272" y="48259"/>
                </a:lnTo>
                <a:lnTo>
                  <a:pt x="81629" y="22497"/>
                </a:lnTo>
                <a:lnTo>
                  <a:pt x="121002" y="5886"/>
                </a:lnTo>
                <a:lnTo>
                  <a:pt x="164820" y="0"/>
                </a:lnTo>
                <a:lnTo>
                  <a:pt x="1696250" y="0"/>
                </a:lnTo>
                <a:lnTo>
                  <a:pt x="1740078" y="5886"/>
                </a:lnTo>
                <a:lnTo>
                  <a:pt x="1779458" y="22497"/>
                </a:lnTo>
                <a:lnTo>
                  <a:pt x="1812820" y="48260"/>
                </a:lnTo>
                <a:lnTo>
                  <a:pt x="1838593" y="81599"/>
                </a:lnTo>
                <a:lnTo>
                  <a:pt x="1855208" y="120943"/>
                </a:lnTo>
                <a:lnTo>
                  <a:pt x="1861096" y="164719"/>
                </a:lnTo>
                <a:lnTo>
                  <a:pt x="1861096" y="1483360"/>
                </a:lnTo>
                <a:lnTo>
                  <a:pt x="1855208" y="1527188"/>
                </a:lnTo>
                <a:lnTo>
                  <a:pt x="1838593" y="1566568"/>
                </a:lnTo>
                <a:lnTo>
                  <a:pt x="1812820" y="1599930"/>
                </a:lnTo>
                <a:lnTo>
                  <a:pt x="1779458" y="1625703"/>
                </a:lnTo>
                <a:lnTo>
                  <a:pt x="1740078" y="1642318"/>
                </a:lnTo>
                <a:lnTo>
                  <a:pt x="1696250" y="1648206"/>
                </a:lnTo>
                <a:lnTo>
                  <a:pt x="164820" y="1648206"/>
                </a:lnTo>
                <a:lnTo>
                  <a:pt x="121002" y="1642318"/>
                </a:lnTo>
                <a:lnTo>
                  <a:pt x="81629" y="1625703"/>
                </a:lnTo>
                <a:lnTo>
                  <a:pt x="48272" y="1599930"/>
                </a:lnTo>
                <a:lnTo>
                  <a:pt x="22501" y="1566568"/>
                </a:lnTo>
                <a:lnTo>
                  <a:pt x="5887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4910" y="3443681"/>
            <a:ext cx="124841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sz="1600" spc="-8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127000">
              <a:lnSpc>
                <a:spcPts val="1725"/>
              </a:lnSpc>
            </a:pP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</a:t>
            </a: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7272" y="2773679"/>
            <a:ext cx="694944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4516" y="2807461"/>
            <a:ext cx="598042" cy="463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4516" y="2807461"/>
            <a:ext cx="598170" cy="463550"/>
          </a:xfrm>
          <a:custGeom>
            <a:avLst/>
            <a:gdLst/>
            <a:ahLst/>
            <a:cxnLst/>
            <a:rect l="l" t="t" r="r" b="b"/>
            <a:pathLst>
              <a:path w="598169" h="463550">
                <a:moveTo>
                  <a:pt x="0" y="92583"/>
                </a:moveTo>
                <a:lnTo>
                  <a:pt x="366394" y="92583"/>
                </a:lnTo>
                <a:lnTo>
                  <a:pt x="366394" y="0"/>
                </a:lnTo>
                <a:lnTo>
                  <a:pt x="598042" y="231648"/>
                </a:lnTo>
                <a:lnTo>
                  <a:pt x="366394" y="463296"/>
                </a:lnTo>
                <a:lnTo>
                  <a:pt x="366394" y="370586"/>
                </a:lnTo>
                <a:lnTo>
                  <a:pt x="0" y="370586"/>
                </a:lnTo>
                <a:lnTo>
                  <a:pt x="0" y="92583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3091" y="2720339"/>
            <a:ext cx="1956815" cy="976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8520" y="2750820"/>
            <a:ext cx="1565148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0844" y="2744977"/>
            <a:ext cx="1861057" cy="882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0844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5" h="882650">
                <a:moveTo>
                  <a:pt x="0" y="88264"/>
                </a:moveTo>
                <a:lnTo>
                  <a:pt x="6933" y="53899"/>
                </a:lnTo>
                <a:lnTo>
                  <a:pt x="25844" y="25844"/>
                </a:lnTo>
                <a:lnTo>
                  <a:pt x="53899" y="6933"/>
                </a:lnTo>
                <a:lnTo>
                  <a:pt x="88264" y="0"/>
                </a:lnTo>
                <a:lnTo>
                  <a:pt x="1772919" y="0"/>
                </a:lnTo>
                <a:lnTo>
                  <a:pt x="1807211" y="6933"/>
                </a:lnTo>
                <a:lnTo>
                  <a:pt x="1835229" y="25844"/>
                </a:lnTo>
                <a:lnTo>
                  <a:pt x="1854126" y="53899"/>
                </a:lnTo>
                <a:lnTo>
                  <a:pt x="1861057" y="88264"/>
                </a:lnTo>
                <a:lnTo>
                  <a:pt x="1861057" y="794131"/>
                </a:lnTo>
                <a:lnTo>
                  <a:pt x="1854126" y="828422"/>
                </a:lnTo>
                <a:lnTo>
                  <a:pt x="1835229" y="856440"/>
                </a:lnTo>
                <a:lnTo>
                  <a:pt x="1807211" y="875337"/>
                </a:lnTo>
                <a:lnTo>
                  <a:pt x="1772919" y="882269"/>
                </a:lnTo>
                <a:lnTo>
                  <a:pt x="88264" y="882269"/>
                </a:lnTo>
                <a:lnTo>
                  <a:pt x="53899" y="875337"/>
                </a:lnTo>
                <a:lnTo>
                  <a:pt x="25844" y="856440"/>
                </a:lnTo>
                <a:lnTo>
                  <a:pt x="6933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5585" y="2807589"/>
            <a:ext cx="123253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z="1600" spc="-16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  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2097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1696212" y="0"/>
                </a:moveTo>
                <a:lnTo>
                  <a:pt x="164718" y="0"/>
                </a:lnTo>
                <a:lnTo>
                  <a:pt x="120943" y="5886"/>
                </a:lnTo>
                <a:lnTo>
                  <a:pt x="81599" y="22497"/>
                </a:lnTo>
                <a:lnTo>
                  <a:pt x="48259" y="48260"/>
                </a:lnTo>
                <a:lnTo>
                  <a:pt x="22497" y="81599"/>
                </a:lnTo>
                <a:lnTo>
                  <a:pt x="5886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6" y="1527188"/>
                </a:lnTo>
                <a:lnTo>
                  <a:pt x="22497" y="1566568"/>
                </a:lnTo>
                <a:lnTo>
                  <a:pt x="48260" y="1599930"/>
                </a:lnTo>
                <a:lnTo>
                  <a:pt x="81599" y="1625703"/>
                </a:lnTo>
                <a:lnTo>
                  <a:pt x="120943" y="1642318"/>
                </a:lnTo>
                <a:lnTo>
                  <a:pt x="164718" y="1648206"/>
                </a:lnTo>
                <a:lnTo>
                  <a:pt x="1696212" y="1648206"/>
                </a:lnTo>
                <a:lnTo>
                  <a:pt x="1740040" y="1642318"/>
                </a:lnTo>
                <a:lnTo>
                  <a:pt x="1779420" y="1625703"/>
                </a:lnTo>
                <a:lnTo>
                  <a:pt x="1812782" y="1599930"/>
                </a:lnTo>
                <a:lnTo>
                  <a:pt x="1838555" y="1566568"/>
                </a:lnTo>
                <a:lnTo>
                  <a:pt x="1855170" y="1527188"/>
                </a:lnTo>
                <a:lnTo>
                  <a:pt x="1861057" y="1483360"/>
                </a:lnTo>
                <a:lnTo>
                  <a:pt x="1861057" y="164719"/>
                </a:lnTo>
                <a:lnTo>
                  <a:pt x="1855170" y="120943"/>
                </a:lnTo>
                <a:lnTo>
                  <a:pt x="1838555" y="81599"/>
                </a:lnTo>
                <a:lnTo>
                  <a:pt x="1812782" y="48260"/>
                </a:lnTo>
                <a:lnTo>
                  <a:pt x="1779420" y="22497"/>
                </a:lnTo>
                <a:lnTo>
                  <a:pt x="1740040" y="5886"/>
                </a:lnTo>
                <a:lnTo>
                  <a:pt x="169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2097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5" h="1648460">
                <a:moveTo>
                  <a:pt x="0" y="164719"/>
                </a:moveTo>
                <a:lnTo>
                  <a:pt x="5886" y="120943"/>
                </a:lnTo>
                <a:lnTo>
                  <a:pt x="22497" y="81599"/>
                </a:lnTo>
                <a:lnTo>
                  <a:pt x="48260" y="48259"/>
                </a:lnTo>
                <a:lnTo>
                  <a:pt x="81599" y="22497"/>
                </a:lnTo>
                <a:lnTo>
                  <a:pt x="120943" y="5886"/>
                </a:lnTo>
                <a:lnTo>
                  <a:pt x="164718" y="0"/>
                </a:lnTo>
                <a:lnTo>
                  <a:pt x="1696212" y="0"/>
                </a:lnTo>
                <a:lnTo>
                  <a:pt x="1740040" y="5886"/>
                </a:lnTo>
                <a:lnTo>
                  <a:pt x="1779420" y="22497"/>
                </a:lnTo>
                <a:lnTo>
                  <a:pt x="1812782" y="48260"/>
                </a:lnTo>
                <a:lnTo>
                  <a:pt x="1838555" y="81599"/>
                </a:lnTo>
                <a:lnTo>
                  <a:pt x="1855170" y="120943"/>
                </a:lnTo>
                <a:lnTo>
                  <a:pt x="1861057" y="164719"/>
                </a:lnTo>
                <a:lnTo>
                  <a:pt x="1861057" y="1483360"/>
                </a:lnTo>
                <a:lnTo>
                  <a:pt x="1855170" y="1527188"/>
                </a:lnTo>
                <a:lnTo>
                  <a:pt x="1838555" y="1566568"/>
                </a:lnTo>
                <a:lnTo>
                  <a:pt x="1812782" y="1599930"/>
                </a:lnTo>
                <a:lnTo>
                  <a:pt x="1779420" y="1625703"/>
                </a:lnTo>
                <a:lnTo>
                  <a:pt x="1740040" y="1642318"/>
                </a:lnTo>
                <a:lnTo>
                  <a:pt x="1696212" y="1648206"/>
                </a:lnTo>
                <a:lnTo>
                  <a:pt x="164718" y="1648206"/>
                </a:lnTo>
                <a:lnTo>
                  <a:pt x="120943" y="1642318"/>
                </a:lnTo>
                <a:lnTo>
                  <a:pt x="81599" y="1625703"/>
                </a:lnTo>
                <a:lnTo>
                  <a:pt x="48260" y="1599930"/>
                </a:lnTo>
                <a:lnTo>
                  <a:pt x="22497" y="1566568"/>
                </a:lnTo>
                <a:lnTo>
                  <a:pt x="5886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74972" y="3443681"/>
            <a:ext cx="1424305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>
              <a:lnSpc>
                <a:spcPts val="1725"/>
              </a:lnSpc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marR="5080" indent="-114300">
              <a:lnSpc>
                <a:spcPts val="1660"/>
              </a:lnSpc>
              <a:spcBef>
                <a:spcPts val="295"/>
              </a:spcBef>
              <a:buChar char="•"/>
              <a:tabLst>
                <a:tab pos="127000" algn="l"/>
              </a:tabLst>
            </a:pP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</a:t>
            </a:r>
            <a:r>
              <a:rPr sz="1600" spc="-19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>
              <a:lnSpc>
                <a:spcPts val="1610"/>
              </a:lnSpc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47359" y="2773679"/>
            <a:ext cx="694943" cy="57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4096" y="2807461"/>
            <a:ext cx="598042" cy="463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4096" y="2807461"/>
            <a:ext cx="598170" cy="463550"/>
          </a:xfrm>
          <a:custGeom>
            <a:avLst/>
            <a:gdLst/>
            <a:ahLst/>
            <a:cxnLst/>
            <a:rect l="l" t="t" r="r" b="b"/>
            <a:pathLst>
              <a:path w="598170" h="463550">
                <a:moveTo>
                  <a:pt x="0" y="92583"/>
                </a:moveTo>
                <a:lnTo>
                  <a:pt x="366394" y="92583"/>
                </a:lnTo>
                <a:lnTo>
                  <a:pt x="366394" y="0"/>
                </a:lnTo>
                <a:lnTo>
                  <a:pt x="598042" y="231648"/>
                </a:lnTo>
                <a:lnTo>
                  <a:pt x="366394" y="463296"/>
                </a:lnTo>
                <a:lnTo>
                  <a:pt x="366394" y="370586"/>
                </a:lnTo>
                <a:lnTo>
                  <a:pt x="0" y="370586"/>
                </a:lnTo>
                <a:lnTo>
                  <a:pt x="0" y="92583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3179" y="2720339"/>
            <a:ext cx="1955292" cy="976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8608" y="2750820"/>
            <a:ext cx="1946147" cy="585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40423" y="2744977"/>
            <a:ext cx="1861057" cy="8822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0423" y="2744977"/>
            <a:ext cx="1861185" cy="882650"/>
          </a:xfrm>
          <a:custGeom>
            <a:avLst/>
            <a:gdLst/>
            <a:ahLst/>
            <a:cxnLst/>
            <a:rect l="l" t="t" r="r" b="b"/>
            <a:pathLst>
              <a:path w="1861184" h="882650">
                <a:moveTo>
                  <a:pt x="0" y="88264"/>
                </a:moveTo>
                <a:lnTo>
                  <a:pt x="6933" y="53899"/>
                </a:lnTo>
                <a:lnTo>
                  <a:pt x="25844" y="25844"/>
                </a:lnTo>
                <a:lnTo>
                  <a:pt x="53899" y="6933"/>
                </a:lnTo>
                <a:lnTo>
                  <a:pt x="88265" y="0"/>
                </a:lnTo>
                <a:lnTo>
                  <a:pt x="1772920" y="0"/>
                </a:lnTo>
                <a:lnTo>
                  <a:pt x="1807211" y="6933"/>
                </a:lnTo>
                <a:lnTo>
                  <a:pt x="1835229" y="25844"/>
                </a:lnTo>
                <a:lnTo>
                  <a:pt x="1854126" y="53899"/>
                </a:lnTo>
                <a:lnTo>
                  <a:pt x="1861057" y="88264"/>
                </a:lnTo>
                <a:lnTo>
                  <a:pt x="1861057" y="794131"/>
                </a:lnTo>
                <a:lnTo>
                  <a:pt x="1854126" y="828422"/>
                </a:lnTo>
                <a:lnTo>
                  <a:pt x="1835229" y="856440"/>
                </a:lnTo>
                <a:lnTo>
                  <a:pt x="1807211" y="875337"/>
                </a:lnTo>
                <a:lnTo>
                  <a:pt x="1772920" y="882269"/>
                </a:lnTo>
                <a:lnTo>
                  <a:pt x="88265" y="882269"/>
                </a:lnTo>
                <a:lnTo>
                  <a:pt x="53899" y="875337"/>
                </a:lnTo>
                <a:lnTo>
                  <a:pt x="25844" y="856440"/>
                </a:lnTo>
                <a:lnTo>
                  <a:pt x="6933" y="828422"/>
                </a:lnTo>
                <a:lnTo>
                  <a:pt x="0" y="794131"/>
                </a:lnTo>
                <a:lnTo>
                  <a:pt x="0" y="8826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35673" y="2807589"/>
            <a:ext cx="161353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sz="1600" spc="-17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 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678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4" h="1648460">
                <a:moveTo>
                  <a:pt x="1696212" y="0"/>
                </a:moveTo>
                <a:lnTo>
                  <a:pt x="164846" y="0"/>
                </a:lnTo>
                <a:lnTo>
                  <a:pt x="121017" y="5886"/>
                </a:lnTo>
                <a:lnTo>
                  <a:pt x="81637" y="22497"/>
                </a:lnTo>
                <a:lnTo>
                  <a:pt x="48275" y="48260"/>
                </a:lnTo>
                <a:lnTo>
                  <a:pt x="22502" y="81599"/>
                </a:lnTo>
                <a:lnTo>
                  <a:pt x="5887" y="120943"/>
                </a:lnTo>
                <a:lnTo>
                  <a:pt x="0" y="164719"/>
                </a:lnTo>
                <a:lnTo>
                  <a:pt x="0" y="1483360"/>
                </a:lnTo>
                <a:lnTo>
                  <a:pt x="5887" y="1527188"/>
                </a:lnTo>
                <a:lnTo>
                  <a:pt x="22502" y="1566568"/>
                </a:lnTo>
                <a:lnTo>
                  <a:pt x="48275" y="1599930"/>
                </a:lnTo>
                <a:lnTo>
                  <a:pt x="81637" y="1625703"/>
                </a:lnTo>
                <a:lnTo>
                  <a:pt x="121017" y="1642318"/>
                </a:lnTo>
                <a:lnTo>
                  <a:pt x="164846" y="1648206"/>
                </a:lnTo>
                <a:lnTo>
                  <a:pt x="1696212" y="1648206"/>
                </a:lnTo>
                <a:lnTo>
                  <a:pt x="1740040" y="1642318"/>
                </a:lnTo>
                <a:lnTo>
                  <a:pt x="1779420" y="1625703"/>
                </a:lnTo>
                <a:lnTo>
                  <a:pt x="1812782" y="1599930"/>
                </a:lnTo>
                <a:lnTo>
                  <a:pt x="1838555" y="1566568"/>
                </a:lnTo>
                <a:lnTo>
                  <a:pt x="1855170" y="1527188"/>
                </a:lnTo>
                <a:lnTo>
                  <a:pt x="1861057" y="1483360"/>
                </a:lnTo>
                <a:lnTo>
                  <a:pt x="1861057" y="164719"/>
                </a:lnTo>
                <a:lnTo>
                  <a:pt x="1855170" y="120943"/>
                </a:lnTo>
                <a:lnTo>
                  <a:pt x="1838555" y="81599"/>
                </a:lnTo>
                <a:lnTo>
                  <a:pt x="1812782" y="48260"/>
                </a:lnTo>
                <a:lnTo>
                  <a:pt x="1779420" y="22497"/>
                </a:lnTo>
                <a:lnTo>
                  <a:pt x="1740040" y="5886"/>
                </a:lnTo>
                <a:lnTo>
                  <a:pt x="169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1678" y="3333241"/>
            <a:ext cx="1861185" cy="1648460"/>
          </a:xfrm>
          <a:custGeom>
            <a:avLst/>
            <a:gdLst/>
            <a:ahLst/>
            <a:cxnLst/>
            <a:rect l="l" t="t" r="r" b="b"/>
            <a:pathLst>
              <a:path w="1861184" h="1648460">
                <a:moveTo>
                  <a:pt x="0" y="164719"/>
                </a:moveTo>
                <a:lnTo>
                  <a:pt x="5887" y="120943"/>
                </a:lnTo>
                <a:lnTo>
                  <a:pt x="22502" y="81599"/>
                </a:lnTo>
                <a:lnTo>
                  <a:pt x="48275" y="48259"/>
                </a:lnTo>
                <a:lnTo>
                  <a:pt x="81637" y="22497"/>
                </a:lnTo>
                <a:lnTo>
                  <a:pt x="121017" y="5886"/>
                </a:lnTo>
                <a:lnTo>
                  <a:pt x="164846" y="0"/>
                </a:lnTo>
                <a:lnTo>
                  <a:pt x="1696212" y="0"/>
                </a:lnTo>
                <a:lnTo>
                  <a:pt x="1740040" y="5886"/>
                </a:lnTo>
                <a:lnTo>
                  <a:pt x="1779420" y="22497"/>
                </a:lnTo>
                <a:lnTo>
                  <a:pt x="1812782" y="48260"/>
                </a:lnTo>
                <a:lnTo>
                  <a:pt x="1838555" y="81599"/>
                </a:lnTo>
                <a:lnTo>
                  <a:pt x="1855170" y="120943"/>
                </a:lnTo>
                <a:lnTo>
                  <a:pt x="1861057" y="164719"/>
                </a:lnTo>
                <a:lnTo>
                  <a:pt x="1861057" y="1483360"/>
                </a:lnTo>
                <a:lnTo>
                  <a:pt x="1855170" y="1527188"/>
                </a:lnTo>
                <a:lnTo>
                  <a:pt x="1838555" y="1566568"/>
                </a:lnTo>
                <a:lnTo>
                  <a:pt x="1812782" y="1599930"/>
                </a:lnTo>
                <a:lnTo>
                  <a:pt x="1779420" y="1625703"/>
                </a:lnTo>
                <a:lnTo>
                  <a:pt x="1740040" y="1642318"/>
                </a:lnTo>
                <a:lnTo>
                  <a:pt x="1696212" y="1648206"/>
                </a:lnTo>
                <a:lnTo>
                  <a:pt x="164846" y="1648206"/>
                </a:lnTo>
                <a:lnTo>
                  <a:pt x="121017" y="1642318"/>
                </a:lnTo>
                <a:lnTo>
                  <a:pt x="81637" y="1625703"/>
                </a:lnTo>
                <a:lnTo>
                  <a:pt x="48275" y="1599930"/>
                </a:lnTo>
                <a:lnTo>
                  <a:pt x="22502" y="1566568"/>
                </a:lnTo>
                <a:lnTo>
                  <a:pt x="5887" y="1527188"/>
                </a:lnTo>
                <a:lnTo>
                  <a:pt x="0" y="1483360"/>
                </a:lnTo>
                <a:lnTo>
                  <a:pt x="0" y="164719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65060" y="3443681"/>
            <a:ext cx="1564005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пробы: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>
              <a:lnSpc>
                <a:spcPts val="1645"/>
              </a:lnSpc>
            </a:pP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стандартная,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marR="5080">
              <a:lnSpc>
                <a:spcPts val="1660"/>
              </a:lnSpc>
              <a:spcBef>
                <a:spcPts val="95"/>
              </a:spcBef>
            </a:pP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1600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600" spc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3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2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 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600" spc="-6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2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600" spc="-1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127000" indent="-114300">
              <a:lnSpc>
                <a:spcPct val="100000"/>
              </a:lnSpc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>
              <a:lnSpc>
                <a:spcPct val="100000"/>
              </a:lnSpc>
              <a:spcBef>
                <a:spcPts val="114"/>
              </a:spcBef>
              <a:buChar char="•"/>
              <a:tabLst>
                <a:tab pos="127000" algn="l"/>
              </a:tabLst>
            </a:pPr>
            <a:r>
              <a:rPr sz="1600" spc="-5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модификации</a:t>
            </a:r>
            <a:endParaRPr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agnoster.ru/wp-content/uploads/2016/05/Proba-1.jpg">
            <a:extLst>
              <a:ext uri="{FF2B5EF4-FFF2-40B4-BE49-F238E27FC236}">
                <a16:creationId xmlns="" xmlns:a16="http://schemas.microsoft.com/office/drawing/2014/main" id="{3932872D-5752-488F-AF2C-07C95023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18541"/>
            <a:ext cx="3759042" cy="2852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289" y="1707357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7E87274-5634-4C3F-B2AE-33FAB64D1BA4}"/>
              </a:ext>
            </a:extLst>
          </p:cNvPr>
          <p:cNvSpPr txBox="1">
            <a:spLocks/>
          </p:cNvSpPr>
          <p:nvPr/>
        </p:nvSpPr>
        <p:spPr>
          <a:xfrm>
            <a:off x="1828800" y="304800"/>
            <a:ext cx="6324600" cy="10120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предъявляемые ИДК спортсмену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BA2676FF-5C86-4C3A-82A4-921BAD974A38}"/>
              </a:ext>
            </a:extLst>
          </p:cNvPr>
          <p:cNvSpPr txBox="1">
            <a:spLocks/>
          </p:cNvSpPr>
          <p:nvPr/>
        </p:nvSpPr>
        <p:spPr>
          <a:xfrm>
            <a:off x="222208" y="1741647"/>
            <a:ext cx="5437307" cy="465915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инспектора допинг-контроля (ИДК) -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 документа или в электронном виде. У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шаперонов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документ удостоверяющий личность либо аккредитация (соревнование).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удостоверение ИДК без фотографии - предъявляют документ, удостоверяющий личность инспектора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на миссию (только первую страницу)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инспектор представляет организацию, отличную от инициатора тестирования- предъявить письмо о полномочиях от организации, инициировавшей тестирование (копию или в электронном виде)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процедуры допинг-контроля может проводиться с использованием протоколов и форм допинг-контроля в электронном виде, при этом, после завершения процедуры, экземпляр протокола допинг-контроля спортсмена направляется на указанный им электронный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34" y="1437372"/>
            <a:ext cx="8513152" cy="342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25289" y="1707357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130CD16D-6847-4FC6-A810-99CB26762D15}"/>
              </a:ext>
            </a:extLst>
          </p:cNvPr>
          <p:cNvSpPr txBox="1">
            <a:spLocks/>
          </p:cNvSpPr>
          <p:nvPr/>
        </p:nvSpPr>
        <p:spPr>
          <a:xfrm>
            <a:off x="125289" y="3552819"/>
            <a:ext cx="8876669" cy="232475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ИДК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D2224B1-C5E0-4CDF-9A4F-9D97BC82B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" y="1916252"/>
            <a:ext cx="2687351" cy="17250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BA13EA1-E441-4B7C-80C9-929F83F23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" y="3886924"/>
            <a:ext cx="2687351" cy="18852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153672-84A1-4D1A-916B-A365ADCC6153}"/>
              </a:ext>
            </a:extLst>
          </p:cNvPr>
          <p:cNvSpPr/>
          <p:nvPr/>
        </p:nvSpPr>
        <p:spPr>
          <a:xfrm>
            <a:off x="315424" y="3673055"/>
            <a:ext cx="26873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onstantia" panose="02030602050306030303" pitchFamily="18" charset="0"/>
              </a:rPr>
              <a:t>РУСАДА</a:t>
            </a:r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08F9AB-B051-491B-9D7E-ED2A40A53CD7}"/>
              </a:ext>
            </a:extLst>
          </p:cNvPr>
          <p:cNvSpPr/>
          <p:nvPr/>
        </p:nvSpPr>
        <p:spPr>
          <a:xfrm>
            <a:off x="6171037" y="3673055"/>
            <a:ext cx="26324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00" b="1" dirty="0" err="1">
                <a:latin typeface="Constantia" panose="02030602050306030303" pitchFamily="18" charset="0"/>
              </a:rPr>
              <a:t>Международ</a:t>
            </a:r>
            <a:r>
              <a:rPr lang="ru-RU" sz="900" b="1" dirty="0">
                <a:latin typeface="Constantia" panose="02030602050306030303" pitchFamily="18" charset="0"/>
              </a:rPr>
              <a:t>. организации по отбору проб</a:t>
            </a:r>
          </a:p>
        </p:txBody>
      </p:sp>
      <p:sp>
        <p:nvSpPr>
          <p:cNvPr id="10" name="Улыбающееся лицо 9">
            <a:extLst>
              <a:ext uri="{FF2B5EF4-FFF2-40B4-BE49-F238E27FC236}">
                <a16:creationId xmlns="" xmlns:a16="http://schemas.microsoft.com/office/drawing/2014/main" id="{795C5837-08C9-4B3D-BF6D-254546839020}"/>
              </a:ext>
            </a:extLst>
          </p:cNvPr>
          <p:cNvSpPr/>
          <p:nvPr/>
        </p:nvSpPr>
        <p:spPr>
          <a:xfrm>
            <a:off x="486053" y="2575824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Улыбающееся лицо 23">
            <a:extLst>
              <a:ext uri="{FF2B5EF4-FFF2-40B4-BE49-F238E27FC236}">
                <a16:creationId xmlns="" xmlns:a16="http://schemas.microsoft.com/office/drawing/2014/main" id="{996D13B8-2E96-4766-A86C-B5152130CD52}"/>
              </a:ext>
            </a:extLst>
          </p:cNvPr>
          <p:cNvSpPr/>
          <p:nvPr/>
        </p:nvSpPr>
        <p:spPr>
          <a:xfrm>
            <a:off x="560403" y="4621674"/>
            <a:ext cx="772357" cy="6317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BD1A147-D23C-4AEA-8F4D-E27B0388D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16" y="1957559"/>
            <a:ext cx="2643059" cy="1683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C5489B-E116-44F5-80CE-CDF39CE35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16" y="3950055"/>
            <a:ext cx="2603493" cy="1822076"/>
          </a:xfrm>
          <a:prstGeom prst="rect">
            <a:avLst/>
          </a:prstGeom>
        </p:spPr>
      </p:pic>
      <p:sp>
        <p:nvSpPr>
          <p:cNvPr id="15" name="Улыбающееся лицо 14">
            <a:extLst>
              <a:ext uri="{FF2B5EF4-FFF2-40B4-BE49-F238E27FC236}">
                <a16:creationId xmlns="" xmlns:a16="http://schemas.microsoft.com/office/drawing/2014/main" id="{C617695B-D935-4EBE-9431-61C4C05B20D4}"/>
              </a:ext>
            </a:extLst>
          </p:cNvPr>
          <p:cNvSpPr/>
          <p:nvPr/>
        </p:nvSpPr>
        <p:spPr>
          <a:xfrm>
            <a:off x="6339661" y="2639067"/>
            <a:ext cx="361577" cy="306280"/>
          </a:xfrm>
          <a:prstGeom prst="smileyFac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лыбающееся лицо 20">
            <a:extLst>
              <a:ext uri="{FF2B5EF4-FFF2-40B4-BE49-F238E27FC236}">
                <a16:creationId xmlns="" xmlns:a16="http://schemas.microsoft.com/office/drawing/2014/main" id="{B1D75DED-085E-4B73-997C-2740FD6F217B}"/>
              </a:ext>
            </a:extLst>
          </p:cNvPr>
          <p:cNvSpPr/>
          <p:nvPr/>
        </p:nvSpPr>
        <p:spPr>
          <a:xfrm>
            <a:off x="6366295" y="4824336"/>
            <a:ext cx="530717" cy="42912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34" y="1437372"/>
            <a:ext cx="8513152" cy="34289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CE050C3D-4BA7-492F-89EB-81FD85E41206}"/>
              </a:ext>
            </a:extLst>
          </p:cNvPr>
          <p:cNvSpPr txBox="1">
            <a:spLocks/>
          </p:cNvSpPr>
          <p:nvPr/>
        </p:nvSpPr>
        <p:spPr>
          <a:xfrm>
            <a:off x="1904999" y="415290"/>
            <a:ext cx="6923575" cy="7850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допинг-контроля. Права и обязанности спортсменов.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63702"/>
            <a:ext cx="8153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sz="3600" b="1" spc="-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258267" y="1353159"/>
            <a:ext cx="3954779" cy="497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 marR="414020" indent="132080">
              <a:lnSpc>
                <a:spcPct val="109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ИДК </a:t>
            </a:r>
            <a:r>
              <a:rPr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шаперон  (</a:t>
            </a:r>
            <a:r>
              <a:rPr sz="20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</a:t>
            </a:r>
            <a:r>
              <a:rPr sz="2000" b="1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b="1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0955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спортсмену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20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2000" spc="-1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 </a:t>
            </a: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spc="-1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3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 </a:t>
            </a: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правах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6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обязанностях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4892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</a:t>
            </a:r>
            <a:r>
              <a:rPr sz="2000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</a:t>
            </a:r>
            <a:r>
              <a:rPr sz="2000" spc="-3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sz="2000" spc="-1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AF50"/>
              </a:buClr>
              <a:buFont typeface="Wingdings"/>
              <a:buChar char=""/>
            </a:pP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Wingdings"/>
              <a:buChar char=""/>
            </a:pPr>
            <a:endParaRPr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6995">
              <a:lnSpc>
                <a:spcPct val="100000"/>
              </a:lnSpc>
            </a:pPr>
            <a:r>
              <a:rPr sz="2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Спортсмен: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</a:t>
            </a:r>
            <a:r>
              <a:rPr sz="2000" spc="-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ИДК</a:t>
            </a:r>
            <a:r>
              <a:rPr sz="2000" spc="-1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(шаперон)</a:t>
            </a:r>
          </a:p>
        </p:txBody>
      </p:sp>
      <p:sp>
        <p:nvSpPr>
          <p:cNvPr id="4" name="object 4"/>
          <p:cNvSpPr/>
          <p:nvPr/>
        </p:nvSpPr>
        <p:spPr>
          <a:xfrm>
            <a:off x="4213047" y="2209800"/>
            <a:ext cx="4672686" cy="2999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0"/>
            <a:ext cx="4038600" cy="3275256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6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indent="-342900">
              <a:lnSpc>
                <a:spcPct val="100000"/>
              </a:lnSpc>
              <a:spcBef>
                <a:spcPts val="385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marR="762000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о</a:t>
            </a:r>
            <a:r>
              <a:rPr sz="1600" spc="-1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деталях  процедуры</a:t>
            </a:r>
            <a:r>
              <a:rPr sz="1600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marR="1018540" indent="-342900" algn="just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340" algn="l"/>
              </a:tabLst>
            </a:pPr>
            <a:r>
              <a:rPr sz="16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подачу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об</a:t>
            </a:r>
            <a:r>
              <a:rPr sz="1600" spc="-1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отсрочки  </a:t>
            </a:r>
            <a:r>
              <a:rPr sz="16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1600" spc="-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уважительным</a:t>
            </a:r>
            <a:r>
              <a:rPr sz="1600" spc="-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marR="71945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модификации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 </a:t>
            </a:r>
            <a:r>
              <a:rPr sz="16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>
              <a:lnSpc>
                <a:spcPct val="100000"/>
              </a:lnSpc>
            </a:pPr>
            <a:r>
              <a:rPr sz="16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sz="1600" spc="-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0" y="1667629"/>
            <a:ext cx="4038600" cy="4157548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975" marR="203200" indent="-342900">
              <a:lnSpc>
                <a:spcPct val="100000"/>
              </a:lnSpc>
              <a:spcBef>
                <a:spcPts val="26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в поле зрения шаперона с  момента уведомления до момента</a:t>
            </a:r>
          </a:p>
          <a:p>
            <a:pPr marL="434975">
              <a:lnSpc>
                <a:spcPct val="100000"/>
              </a:lnSpc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на пункт допинг-контроля</a:t>
            </a:r>
          </a:p>
          <a:p>
            <a:pPr marL="434975" marR="110299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документ,  удостоверяющий личность  спортсмена</a:t>
            </a:r>
          </a:p>
          <a:p>
            <a:pPr marL="434975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явиться на пункт</a:t>
            </a:r>
          </a:p>
          <a:p>
            <a:pPr marL="434975" marR="163830">
              <a:lnSpc>
                <a:spcPct val="100000"/>
              </a:lnSpc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 и выполнять все  требования, связанные с процедурой  допинг-контроля, если нет</a:t>
            </a:r>
          </a:p>
          <a:p>
            <a:pPr marL="434975">
              <a:lnSpc>
                <a:spcPct val="100000"/>
              </a:lnSpc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 отсрочке</a:t>
            </a:r>
          </a:p>
          <a:p>
            <a:pPr marL="434975" marR="432434" indent="-342900">
              <a:lnSpc>
                <a:spcPct val="100000"/>
              </a:lnSpc>
              <a:spcBef>
                <a:spcPts val="380"/>
              </a:spcBef>
              <a:buClr>
                <a:srgbClr val="00AF50"/>
              </a:buClr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все необходимые  требования (спортсмен не должен</a:t>
            </a:r>
          </a:p>
          <a:p>
            <a:pPr marL="434975" marR="269240">
              <a:lnSpc>
                <a:spcPct val="100000"/>
              </a:lnSpc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душ и ходить в туалет до  завершения процедуры допинг</a:t>
            </a:r>
          </a:p>
          <a:p>
            <a:pPr marL="434975">
              <a:lnSpc>
                <a:spcPct val="100000"/>
              </a:lnSpc>
            </a:pP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контроля)</a:t>
            </a:r>
            <a:endParaRPr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3322" y="347190"/>
            <a:ext cx="6675120" cy="881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</a:t>
            </a:r>
          </a:p>
          <a:p>
            <a:pPr marL="242570">
              <a:lnSpc>
                <a:spcPct val="100000"/>
              </a:lnSpc>
              <a:spcBef>
                <a:spcPts val="204"/>
              </a:spcBef>
              <a:tabLst>
                <a:tab pos="5147310" algn="l"/>
              </a:tabLst>
            </a:pPr>
            <a:r>
              <a:rPr sz="2000" u="sng" dirty="0" err="1">
                <a:solidFill>
                  <a:srgbClr val="000000"/>
                </a:solidFill>
              </a:rPr>
              <a:t>Имеет</a:t>
            </a:r>
            <a:r>
              <a:rPr sz="2000" u="sng" spc="-105" dirty="0">
                <a:solidFill>
                  <a:srgbClr val="000000"/>
                </a:solidFill>
              </a:rPr>
              <a:t> </a:t>
            </a:r>
            <a:r>
              <a:rPr sz="2000" u="sng" spc="-5" dirty="0">
                <a:solidFill>
                  <a:srgbClr val="000000"/>
                </a:solidFill>
              </a:rPr>
              <a:t>право</a:t>
            </a:r>
            <a:r>
              <a:rPr sz="2000" u="sng" spc="-65" dirty="0">
                <a:solidFill>
                  <a:srgbClr val="000000"/>
                </a:solidFill>
              </a:rPr>
              <a:t> </a:t>
            </a:r>
            <a:r>
              <a:rPr sz="2000" u="sng" spc="-5" dirty="0">
                <a:solidFill>
                  <a:srgbClr val="000000"/>
                </a:solidFill>
              </a:rPr>
              <a:t>на:</a:t>
            </a:r>
            <a:r>
              <a:rPr sz="2000" spc="-5" dirty="0">
                <a:solidFill>
                  <a:srgbClr val="000000"/>
                </a:solidFill>
              </a:rPr>
              <a:t>	</a:t>
            </a:r>
            <a:r>
              <a:rPr sz="2000" u="sng" spc="-10" dirty="0">
                <a:solidFill>
                  <a:srgbClr val="000000"/>
                </a:solidFill>
              </a:rPr>
              <a:t>Обязан:</a:t>
            </a:r>
            <a:endParaRPr sz="200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0146"/>
            <a:ext cx="906779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sz="3600"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отсрочки </a:t>
            </a:r>
            <a:r>
              <a:rPr sz="3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немедленной</a:t>
            </a:r>
            <a:r>
              <a:rPr sz="3600" b="1" spc="-3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явки</a:t>
            </a:r>
          </a:p>
          <a:p>
            <a:pPr marL="35560">
              <a:lnSpc>
                <a:spcPct val="100000"/>
              </a:lnSpc>
            </a:pPr>
            <a:r>
              <a:rPr sz="36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 </a:t>
            </a:r>
            <a:r>
              <a:rPr sz="36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z="3600" b="1" spc="-49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допинг-контроля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535940" y="1537006"/>
            <a:ext cx="7052309" cy="46653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15615">
              <a:lnSpc>
                <a:spcPct val="100000"/>
              </a:lnSpc>
              <a:spcBef>
                <a:spcPts val="700"/>
              </a:spcBef>
            </a:pPr>
            <a:r>
              <a:rPr sz="24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sz="28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ru-RU" sz="2000" spc="-1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срочная медицинская помощь</a:t>
            </a: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</a:t>
            </a:r>
            <a:r>
              <a:rPr lang="ru-RU"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тренировочного процесса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36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  <a:r>
              <a:rPr lang="ru-RU"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2400" spc="-1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тренировки)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переодевания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комфортную</a:t>
            </a:r>
            <a:r>
              <a:rPr sz="2400" spc="-2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</a:t>
            </a:r>
            <a:r>
              <a:rPr sz="2400" spc="-1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sz="2400" spc="-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</a:t>
            </a:r>
            <a:r>
              <a:rPr sz="2400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400" spc="-1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награждении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sz="2400" spc="-3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2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AF5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дальнейших</a:t>
            </a:r>
            <a:r>
              <a:rPr sz="2400" spc="-26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</a:t>
            </a:r>
            <a:r>
              <a:rPr lang="ru-RU" sz="2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1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изогнутая вверх 28">
            <a:extLst>
              <a:ext uri="{FF2B5EF4-FFF2-40B4-BE49-F238E27FC236}">
                <a16:creationId xmlns="" xmlns:a16="http://schemas.microsoft.com/office/drawing/2014/main" id="{8AC2CE8F-3469-4276-859C-974A264274DC}"/>
              </a:ext>
            </a:extLst>
          </p:cNvPr>
          <p:cNvSpPr/>
          <p:nvPr/>
        </p:nvSpPr>
        <p:spPr>
          <a:xfrm rot="10800000">
            <a:off x="5984273" y="4160257"/>
            <a:ext cx="312344" cy="6823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1066800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Содержимое 4" descr="IMG_5523.jpeg">
            <a:extLst>
              <a:ext uri="{FF2B5EF4-FFF2-40B4-BE49-F238E27FC236}">
                <a16:creationId xmlns="" xmlns:a16="http://schemas.microsoft.com/office/drawing/2014/main" id="{5C0867D9-7189-4CC0-A433-4CB547F7CE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08" y="1785646"/>
            <a:ext cx="2349895" cy="15102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1C2074E-DCE9-4FB7-8AE4-4B7DA002C1F2}"/>
              </a:ext>
            </a:extLst>
          </p:cNvPr>
          <p:cNvSpPr/>
          <p:nvPr/>
        </p:nvSpPr>
        <p:spPr>
          <a:xfrm>
            <a:off x="152401" y="1051585"/>
            <a:ext cx="3024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Прибытие на пункт и заполнение протокола допинг-контроля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одержимое 4" descr="IMG_5527.jpeg">
            <a:extLst>
              <a:ext uri="{FF2B5EF4-FFF2-40B4-BE49-F238E27FC236}">
                <a16:creationId xmlns="" xmlns:a16="http://schemas.microsoft.com/office/drawing/2014/main" id="{A83E2862-3D28-4E04-A9FD-FEEC6C3B0E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2829" y="1751413"/>
            <a:ext cx="2434360" cy="15102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089B26A-E191-40B6-AB84-D0A7B436B18A}"/>
              </a:ext>
            </a:extLst>
          </p:cNvPr>
          <p:cNvSpPr/>
          <p:nvPr/>
        </p:nvSpPr>
        <p:spPr>
          <a:xfrm>
            <a:off x="3381931" y="1255218"/>
            <a:ext cx="2427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мочеприемника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674BE2D-E057-447F-82D7-29B4C9B646C6}"/>
              </a:ext>
            </a:extLst>
          </p:cNvPr>
          <p:cNvSpPr txBox="1">
            <a:spLocks/>
          </p:cNvSpPr>
          <p:nvPr/>
        </p:nvSpPr>
        <p:spPr>
          <a:xfrm>
            <a:off x="6349791" y="1116989"/>
            <a:ext cx="2492167" cy="3986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Сдача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мочи</a:t>
            </a:r>
          </a:p>
        </p:txBody>
      </p:sp>
      <p:pic>
        <p:nvPicPr>
          <p:cNvPr id="16" name="Содержимое 4" descr="IMG_5541.jpeg">
            <a:extLst>
              <a:ext uri="{FF2B5EF4-FFF2-40B4-BE49-F238E27FC236}">
                <a16:creationId xmlns="" xmlns:a16="http://schemas.microsoft.com/office/drawing/2014/main" id="{A4579775-4DC7-44D7-8DE6-F41C77531E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9792" y="1687610"/>
            <a:ext cx="2492166" cy="1510856"/>
          </a:xfrm>
          <a:prstGeom prst="rect">
            <a:avLst/>
          </a:prstGeom>
        </p:spPr>
      </p:pic>
      <p:pic>
        <p:nvPicPr>
          <p:cNvPr id="19" name="Содержимое 4" descr="IMG_5574.jpeg">
            <a:extLst>
              <a:ext uri="{FF2B5EF4-FFF2-40B4-BE49-F238E27FC236}">
                <a16:creationId xmlns="" xmlns:a16="http://schemas.microsoft.com/office/drawing/2014/main" id="{F8BBE467-B77F-4790-9033-CD6458222E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2144" y="3647406"/>
            <a:ext cx="2434360" cy="153878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FFA59AB6-3C41-4AE3-AF3D-08D4F17D0857}"/>
              </a:ext>
            </a:extLst>
          </p:cNvPr>
          <p:cNvSpPr txBox="1">
            <a:spLocks/>
          </p:cNvSpPr>
          <p:nvPr/>
        </p:nvSpPr>
        <p:spPr>
          <a:xfrm>
            <a:off x="3381930" y="3215867"/>
            <a:ext cx="2434360" cy="37414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Розлив пробы</a:t>
            </a:r>
          </a:p>
        </p:txBody>
      </p:sp>
      <p:pic>
        <p:nvPicPr>
          <p:cNvPr id="21" name="Содержимое 4" descr="IMG_5580.jpeg">
            <a:extLst>
              <a:ext uri="{FF2B5EF4-FFF2-40B4-BE49-F238E27FC236}">
                <a16:creationId xmlns="" xmlns:a16="http://schemas.microsoft.com/office/drawing/2014/main" id="{D4910FB5-B362-4AC5-A957-F47EF93FE4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709" y="3647406"/>
            <a:ext cx="2387448" cy="1541519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10A2ECF0-CEF5-4D69-A7B0-554A8B90679C}"/>
              </a:ext>
            </a:extLst>
          </p:cNvPr>
          <p:cNvSpPr txBox="1">
            <a:spLocks/>
          </p:cNvSpPr>
          <p:nvPr/>
        </p:nvSpPr>
        <p:spPr>
          <a:xfrm>
            <a:off x="447253" y="3215868"/>
            <a:ext cx="2387449" cy="34349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Упаковка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</a:p>
        </p:txBody>
      </p:sp>
      <p:pic>
        <p:nvPicPr>
          <p:cNvPr id="23" name="Содержимое 7" descr="IMG_5562.jpeg">
            <a:extLst>
              <a:ext uri="{FF2B5EF4-FFF2-40B4-BE49-F238E27FC236}">
                <a16:creationId xmlns="" xmlns:a16="http://schemas.microsoft.com/office/drawing/2014/main" id="{9BEB5FA1-BFBA-4B6A-97FF-C973FD2BAF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3954" y="3650143"/>
            <a:ext cx="2492166" cy="153878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0682E25D-F6A9-4FFA-9E94-D891252D3F35}"/>
              </a:ext>
            </a:extLst>
          </p:cNvPr>
          <p:cNvSpPr txBox="1">
            <a:spLocks/>
          </p:cNvSpPr>
          <p:nvPr/>
        </p:nvSpPr>
        <p:spPr>
          <a:xfrm>
            <a:off x="6323954" y="3190255"/>
            <a:ext cx="2492166" cy="44610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Проверка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для упаковки пробы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56A9EEA5-1954-424E-A6AD-D415D8C5F488}"/>
              </a:ext>
            </a:extLst>
          </p:cNvPr>
          <p:cNvSpPr/>
          <p:nvPr/>
        </p:nvSpPr>
        <p:spPr>
          <a:xfrm>
            <a:off x="2863697" y="2283150"/>
            <a:ext cx="458447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="" xmlns:a16="http://schemas.microsoft.com/office/drawing/2014/main" id="{DEAA336B-BE82-40C4-B398-25C088A7D375}"/>
              </a:ext>
            </a:extLst>
          </p:cNvPr>
          <p:cNvSpPr/>
          <p:nvPr/>
        </p:nvSpPr>
        <p:spPr>
          <a:xfrm>
            <a:off x="5848917" y="2314823"/>
            <a:ext cx="468248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="" xmlns:a16="http://schemas.microsoft.com/office/drawing/2014/main" id="{0A74A541-B2A5-40C6-8460-A1DBFEA4E9A1}"/>
              </a:ext>
            </a:extLst>
          </p:cNvPr>
          <p:cNvSpPr/>
          <p:nvPr/>
        </p:nvSpPr>
        <p:spPr>
          <a:xfrm rot="5400000">
            <a:off x="8547064" y="3314136"/>
            <a:ext cx="317777" cy="22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="" xmlns:a16="http://schemas.microsoft.com/office/drawing/2014/main" id="{49A3DC50-2C7D-4340-9515-F71EB3C7219A}"/>
              </a:ext>
            </a:extLst>
          </p:cNvPr>
          <p:cNvSpPr/>
          <p:nvPr/>
        </p:nvSpPr>
        <p:spPr>
          <a:xfrm rot="10800000">
            <a:off x="5783841" y="4071859"/>
            <a:ext cx="512776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="" xmlns:a16="http://schemas.microsoft.com/office/drawing/2014/main" id="{6B3742F5-5E95-4E3A-8EF4-A4CA46DD2CFD}"/>
              </a:ext>
            </a:extLst>
          </p:cNvPr>
          <p:cNvSpPr/>
          <p:nvPr/>
        </p:nvSpPr>
        <p:spPr>
          <a:xfrm>
            <a:off x="5945168" y="4931030"/>
            <a:ext cx="220932" cy="1745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="" xmlns:a16="http://schemas.microsoft.com/office/drawing/2014/main" id="{5130BD7A-77BF-473F-8A79-40AAB487CBE8}"/>
              </a:ext>
            </a:extLst>
          </p:cNvPr>
          <p:cNvSpPr/>
          <p:nvPr/>
        </p:nvSpPr>
        <p:spPr>
          <a:xfrm rot="10800000">
            <a:off x="2863696" y="4077051"/>
            <a:ext cx="438817" cy="278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77078" y="837308"/>
            <a:ext cx="8703286" cy="2357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везда: 5 точек 3">
            <a:extLst>
              <a:ext uri="{FF2B5EF4-FFF2-40B4-BE49-F238E27FC236}">
                <a16:creationId xmlns="" xmlns:a16="http://schemas.microsoft.com/office/drawing/2014/main" id="{0B05292F-4634-4910-92A2-D54243B58B58}"/>
              </a:ext>
            </a:extLst>
          </p:cNvPr>
          <p:cNvSpPr/>
          <p:nvPr/>
        </p:nvSpPr>
        <p:spPr>
          <a:xfrm>
            <a:off x="172782" y="2807778"/>
            <a:ext cx="339506" cy="380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E1D6A49-534D-4FC6-B10D-C09B365288CC}"/>
              </a:ext>
            </a:extLst>
          </p:cNvPr>
          <p:cNvSpPr txBox="1">
            <a:spLocks/>
          </p:cNvSpPr>
          <p:nvPr/>
        </p:nvSpPr>
        <p:spPr>
          <a:xfrm>
            <a:off x="98012" y="860505"/>
            <a:ext cx="2672299" cy="21384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мочи</a:t>
            </a:r>
          </a:p>
        </p:txBody>
      </p:sp>
      <p:pic>
        <p:nvPicPr>
          <p:cNvPr id="12" name="Содержимое 4" descr="IMG_5597.jpeg">
            <a:extLst>
              <a:ext uri="{FF2B5EF4-FFF2-40B4-BE49-F238E27FC236}">
                <a16:creationId xmlns="" xmlns:a16="http://schemas.microsoft.com/office/drawing/2014/main" id="{7E340500-04B6-42BF-A7BF-A510D4FC77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35" y="1135184"/>
            <a:ext cx="2233701" cy="14891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A8A71C2-3562-43F6-9223-6E72D7B54CDC}"/>
              </a:ext>
            </a:extLst>
          </p:cNvPr>
          <p:cNvSpPr txBox="1">
            <a:spLocks/>
          </p:cNvSpPr>
          <p:nvPr/>
        </p:nvSpPr>
        <p:spPr>
          <a:xfrm>
            <a:off x="2980805" y="866729"/>
            <a:ext cx="2992089" cy="2024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Заполнение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допинг-контроля</a:t>
            </a:r>
          </a:p>
        </p:txBody>
      </p:sp>
      <p:pic>
        <p:nvPicPr>
          <p:cNvPr id="16" name="Содержимое 4" descr="IMG_5600.jpeg">
            <a:extLst>
              <a:ext uri="{FF2B5EF4-FFF2-40B4-BE49-F238E27FC236}">
                <a16:creationId xmlns="" xmlns:a16="http://schemas.microsoft.com/office/drawing/2014/main" id="{3DCC1872-B9D8-4D1A-9D13-33732C4F64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358" y="1135185"/>
            <a:ext cx="2362955" cy="1489134"/>
          </a:xfrm>
          <a:prstGeom prst="rect">
            <a:avLst/>
          </a:prstGeom>
        </p:spPr>
      </p:pic>
      <p:pic>
        <p:nvPicPr>
          <p:cNvPr id="17" name="Содержимое 4" descr="IMG_5603.jpeg">
            <a:extLst>
              <a:ext uri="{FF2B5EF4-FFF2-40B4-BE49-F238E27FC236}">
                <a16:creationId xmlns="" xmlns:a16="http://schemas.microsoft.com/office/drawing/2014/main" id="{154CFD0E-DBA1-4AD6-AF80-0D71276773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9435" y="1549380"/>
            <a:ext cx="2268882" cy="14891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0C77CE-1F3A-4330-8DE3-735D25655183}"/>
              </a:ext>
            </a:extLst>
          </p:cNvPr>
          <p:cNvSpPr/>
          <p:nvPr/>
        </p:nvSpPr>
        <p:spPr>
          <a:xfrm>
            <a:off x="5972894" y="908818"/>
            <a:ext cx="3041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Завершение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протокола допинг-контроля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4" descr="IMG_5611.jpeg">
            <a:extLst>
              <a:ext uri="{FF2B5EF4-FFF2-40B4-BE49-F238E27FC236}">
                <a16:creationId xmlns="" xmlns:a16="http://schemas.microsoft.com/office/drawing/2014/main" id="{3FB152DB-4585-4748-B12F-CC158149AE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435" y="3038514"/>
            <a:ext cx="2268882" cy="1512588"/>
          </a:xfrm>
          <a:prstGeom prst="rect">
            <a:avLst/>
          </a:prstGeom>
        </p:spPr>
      </p:pic>
      <p:pic>
        <p:nvPicPr>
          <p:cNvPr id="19" name="Содержимое 4" descr="IMG_5562.jpeg">
            <a:extLst>
              <a:ext uri="{FF2B5EF4-FFF2-40B4-BE49-F238E27FC236}">
                <a16:creationId xmlns="" xmlns:a16="http://schemas.microsoft.com/office/drawing/2014/main" id="{19E80EDD-10B5-410D-AE32-BA4469994A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288" y="3288262"/>
            <a:ext cx="2202545" cy="1523480"/>
          </a:xfrm>
          <a:prstGeom prst="rect">
            <a:avLst/>
          </a:prstGeom>
        </p:spPr>
      </p:pic>
      <p:pic>
        <p:nvPicPr>
          <p:cNvPr id="20" name="Содержимое 4" descr="IMG_5574.jpeg">
            <a:extLst>
              <a:ext uri="{FF2B5EF4-FFF2-40B4-BE49-F238E27FC236}">
                <a16:creationId xmlns="" xmlns:a16="http://schemas.microsoft.com/office/drawing/2014/main" id="{D9643C99-017A-487C-AB31-7F582E896FC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359" y="3305523"/>
            <a:ext cx="2285219" cy="15234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D0BA482-FB40-4BA7-8249-7E0662F24283}"/>
              </a:ext>
            </a:extLst>
          </p:cNvPr>
          <p:cNvSpPr/>
          <p:nvPr/>
        </p:nvSpPr>
        <p:spPr>
          <a:xfrm>
            <a:off x="88222" y="2690279"/>
            <a:ext cx="5884673" cy="2205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F6BBA26F-7E4F-4336-A653-426558DD406D}"/>
              </a:ext>
            </a:extLst>
          </p:cNvPr>
          <p:cNvSpPr txBox="1">
            <a:spLocks/>
          </p:cNvSpPr>
          <p:nvPr/>
        </p:nvSpPr>
        <p:spPr>
          <a:xfrm>
            <a:off x="-448196" y="2351090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="" xmlns:a16="http://schemas.microsoft.com/office/drawing/2014/main" id="{39D5D290-AA2A-4002-B628-E6E59D32F133}"/>
              </a:ext>
            </a:extLst>
          </p:cNvPr>
          <p:cNvSpPr/>
          <p:nvPr/>
        </p:nvSpPr>
        <p:spPr>
          <a:xfrm>
            <a:off x="2702074" y="1703794"/>
            <a:ext cx="494366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8A046992-1ABD-4C75-ACA8-ED3DB0523D54}"/>
              </a:ext>
            </a:extLst>
          </p:cNvPr>
          <p:cNvSpPr/>
          <p:nvPr/>
        </p:nvSpPr>
        <p:spPr>
          <a:xfrm>
            <a:off x="5775151" y="1996627"/>
            <a:ext cx="458447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1E9404A3-A5D0-437A-9FC0-519E6898270B}"/>
              </a:ext>
            </a:extLst>
          </p:cNvPr>
          <p:cNvSpPr/>
          <p:nvPr/>
        </p:nvSpPr>
        <p:spPr>
          <a:xfrm>
            <a:off x="558382" y="2870639"/>
            <a:ext cx="567341" cy="25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7">
      <a:dk1>
        <a:srgbClr val="46CBF5"/>
      </a:dk1>
      <a:lt1>
        <a:sysClr val="window" lastClr="FFFFFF"/>
      </a:lt1>
      <a:dk2>
        <a:srgbClr val="1B181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194</TotalTime>
  <Words>725</Words>
  <Application>Microsoft Office PowerPoint</Application>
  <PresentationFormat>Экран (4:3)</PresentationFormat>
  <Paragraphs>136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Corbel</vt:lpstr>
      <vt:lpstr>Times New Roman</vt:lpstr>
      <vt:lpstr>Wingdings</vt:lpstr>
      <vt:lpstr>Параллакс</vt:lpstr>
      <vt:lpstr>Процедура прохождения допинг-контроля. Права и обязанности спортсменов.</vt:lpstr>
      <vt:lpstr>Процедура допинг-контроля</vt:lpstr>
      <vt:lpstr>Презентация PowerPoint</vt:lpstr>
      <vt:lpstr>Презентация PowerPoint</vt:lpstr>
      <vt:lpstr>Уведомление спортсмена</vt:lpstr>
      <vt:lpstr>Права и обязанности спортсмена Имеет право на: Обязан:</vt:lpstr>
      <vt:lpstr>Причины отсрочки немедленной явки спортсмена на пункт допинг-контроля</vt:lpstr>
      <vt:lpstr>Презентация PowerPoint</vt:lpstr>
      <vt:lpstr>Презентация PowerPoint</vt:lpstr>
      <vt:lpstr>Промежуточная проба</vt:lpstr>
      <vt:lpstr>Презентация PowerPoint</vt:lpstr>
      <vt:lpstr>Особенности сдачи пробы крови</vt:lpstr>
      <vt:lpstr>Презентация PowerPoint</vt:lpstr>
      <vt:lpstr>Презентация PowerPoint</vt:lpstr>
      <vt:lpstr>Получение результатов отобранных проб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отбора допинг-проб</dc:title>
  <cp:lastModifiedBy>Потысьева Анна Николаевна</cp:lastModifiedBy>
  <cp:revision>15</cp:revision>
  <dcterms:created xsi:type="dcterms:W3CDTF">2017-11-21T14:20:57Z</dcterms:created>
  <dcterms:modified xsi:type="dcterms:W3CDTF">2021-12-05T05:28:49Z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2017-11-21T00:00:00Z</vt:filetime>
  </property>
</Properties>
</file>