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  <p:sldMasterId id="214748367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y="6858000" cx="12192000"/>
  <p:notesSz cx="6858000" cy="9144000"/>
  <p:embeddedFontLst>
    <p:embeddedFont>
      <p:font typeface="Constantia"/>
      <p:regular r:id="rId36"/>
      <p:bold r:id="rId37"/>
      <p:italic r:id="rId38"/>
      <p:boldItalic r:id="rId39"/>
    </p:embeddedFont>
    <p:embeddedFont>
      <p:font typeface="Helvetica Neue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4" roundtripDataSignature="AMtx7mjr/zibmaK7Jok9d/m/Nk9bByoj0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Конова Валерия Андреевна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regular.fntdata"/><Relationship Id="rId20" Type="http://schemas.openxmlformats.org/officeDocument/2006/relationships/slide" Target="slides/slide13.xml"/><Relationship Id="rId42" Type="http://schemas.openxmlformats.org/officeDocument/2006/relationships/font" Target="fonts/HelveticaNeue-italic.fntdata"/><Relationship Id="rId41" Type="http://schemas.openxmlformats.org/officeDocument/2006/relationships/font" Target="fonts/HelveticaNeue-bold.fntdata"/><Relationship Id="rId22" Type="http://schemas.openxmlformats.org/officeDocument/2006/relationships/slide" Target="slides/slide15.xml"/><Relationship Id="rId44" Type="http://customschemas.google.com/relationships/presentationmetadata" Target="metadata"/><Relationship Id="rId21" Type="http://schemas.openxmlformats.org/officeDocument/2006/relationships/slide" Target="slides/slide14.xml"/><Relationship Id="rId43" Type="http://schemas.openxmlformats.org/officeDocument/2006/relationships/font" Target="fonts/HelveticaNeue-boldItalic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Constantia-bold.fntdata"/><Relationship Id="rId14" Type="http://schemas.openxmlformats.org/officeDocument/2006/relationships/slide" Target="slides/slide7.xml"/><Relationship Id="rId36" Type="http://schemas.openxmlformats.org/officeDocument/2006/relationships/font" Target="fonts/Constantia-regular.fntdata"/><Relationship Id="rId17" Type="http://schemas.openxmlformats.org/officeDocument/2006/relationships/slide" Target="slides/slide10.xml"/><Relationship Id="rId39" Type="http://schemas.openxmlformats.org/officeDocument/2006/relationships/font" Target="fonts/Constantia-boldItalic.fntdata"/><Relationship Id="rId16" Type="http://schemas.openxmlformats.org/officeDocument/2006/relationships/slide" Target="slides/slide9.xml"/><Relationship Id="rId38" Type="http://schemas.openxmlformats.org/officeDocument/2006/relationships/font" Target="fonts/Constantia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19-05-27T10:23:25.705">
    <p:pos x="10" y="10"/>
    <p:text/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P-z6n84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/>
          <p:nvPr/>
        </p:nvSpPr>
        <p:spPr>
          <a:xfrm>
            <a:off x="10848975" y="0"/>
            <a:ext cx="496676" cy="533400"/>
          </a:xfrm>
          <a:custGeom>
            <a:rect b="b" l="l" r="r" t="t"/>
            <a:pathLst>
              <a:path extrusionOk="0" h="372" w="346">
                <a:moveTo>
                  <a:pt x="0" y="0"/>
                </a:moveTo>
                <a:cubicBezTo>
                  <a:pt x="0" y="269"/>
                  <a:pt x="0" y="269"/>
                  <a:pt x="0" y="269"/>
                </a:cubicBezTo>
                <a:cubicBezTo>
                  <a:pt x="0" y="280"/>
                  <a:pt x="8" y="293"/>
                  <a:pt x="17" y="298"/>
                </a:cubicBezTo>
                <a:cubicBezTo>
                  <a:pt x="155" y="367"/>
                  <a:pt x="155" y="367"/>
                  <a:pt x="155" y="367"/>
                </a:cubicBezTo>
                <a:cubicBezTo>
                  <a:pt x="165" y="372"/>
                  <a:pt x="181" y="372"/>
                  <a:pt x="191" y="367"/>
                </a:cubicBezTo>
                <a:cubicBezTo>
                  <a:pt x="328" y="298"/>
                  <a:pt x="328" y="298"/>
                  <a:pt x="328" y="298"/>
                </a:cubicBezTo>
                <a:cubicBezTo>
                  <a:pt x="338" y="293"/>
                  <a:pt x="346" y="280"/>
                  <a:pt x="346" y="269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30"/>
          <p:cNvSpPr txBox="1"/>
          <p:nvPr/>
        </p:nvSpPr>
        <p:spPr>
          <a:xfrm>
            <a:off x="10897579" y="93761"/>
            <a:ext cx="3994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4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tx">
  <p:cSld name="TITLE_AND_BOD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6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1" name="Google Shape;91;p46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46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 0">
  <p:cSld name="Заголовок и объект 0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7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5" name="Google Shape;95;p47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47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8"/>
          <p:cNvSpPr txBox="1"/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9" name="Google Shape;99;p48"/>
          <p:cNvSpPr txBox="1"/>
          <p:nvPr>
            <p:ph idx="1" type="body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48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>
  <p:cSld name="Сравнение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9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3" name="Google Shape;103;p49"/>
          <p:cNvSpPr txBox="1"/>
          <p:nvPr>
            <p:ph idx="1" type="body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49"/>
          <p:cNvSpPr txBox="1"/>
          <p:nvPr>
            <p:ph idx="2" type="body"/>
          </p:nvPr>
        </p:nvSpPr>
        <p:spPr>
          <a:xfrm>
            <a:off x="6193368" y="1535112"/>
            <a:ext cx="5389034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49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>
  <p:cSld name="Только заголовок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0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8" name="Google Shape;108;p50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>
  <p:cSld name="Объект с подписью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1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1" name="Google Shape;111;p51"/>
          <p:cNvSpPr txBox="1"/>
          <p:nvPr>
            <p:ph idx="1" type="body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51"/>
          <p:cNvSpPr txBox="1"/>
          <p:nvPr>
            <p:ph idx="2" type="body"/>
          </p:nvPr>
        </p:nvSpPr>
        <p:spPr>
          <a:xfrm>
            <a:off x="609600" y="1435101"/>
            <a:ext cx="4011085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51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>
  <p:cSld name="Рисунок с подписью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2"/>
          <p:cNvSpPr txBox="1"/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6" name="Google Shape;116;p52"/>
          <p:cNvSpPr/>
          <p:nvPr>
            <p:ph idx="2" type="pic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52"/>
          <p:cNvSpPr txBox="1"/>
          <p:nvPr>
            <p:ph idx="1" type="body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52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>
  <p:cSld name="Заголовок и вертикальный текст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3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1" name="Google Shape;121;p53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53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>
  <p:cSld name="Вертикальный заголовок и текст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4"/>
          <p:cNvSpPr txBox="1"/>
          <p:nvPr>
            <p:ph type="title"/>
          </p:nvPr>
        </p:nvSpPr>
        <p:spPr>
          <a:xfrm>
            <a:off x="8839200" y="274639"/>
            <a:ext cx="2743200" cy="585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5" name="Google Shape;125;p54"/>
          <p:cNvSpPr txBox="1"/>
          <p:nvPr>
            <p:ph idx="1" type="body"/>
          </p:nvPr>
        </p:nvSpPr>
        <p:spPr>
          <a:xfrm>
            <a:off x="609600" y="274639"/>
            <a:ext cx="8026400" cy="5851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54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Custom Layout">
  <p:cSld name="27_Custom Layou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5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6"/>
          <p:cNvSpPr/>
          <p:nvPr>
            <p:ph idx="2" type="pic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8"/>
          <p:cNvSpPr/>
          <p:nvPr/>
        </p:nvSpPr>
        <p:spPr>
          <a:xfrm>
            <a:off x="10848975" y="0"/>
            <a:ext cx="496676" cy="533400"/>
          </a:xfrm>
          <a:custGeom>
            <a:rect b="b" l="l" r="r" t="t"/>
            <a:pathLst>
              <a:path extrusionOk="0" h="372" w="346">
                <a:moveTo>
                  <a:pt x="0" y="0"/>
                </a:moveTo>
                <a:cubicBezTo>
                  <a:pt x="0" y="269"/>
                  <a:pt x="0" y="269"/>
                  <a:pt x="0" y="269"/>
                </a:cubicBezTo>
                <a:cubicBezTo>
                  <a:pt x="0" y="280"/>
                  <a:pt x="8" y="293"/>
                  <a:pt x="17" y="298"/>
                </a:cubicBezTo>
                <a:cubicBezTo>
                  <a:pt x="155" y="367"/>
                  <a:pt x="155" y="367"/>
                  <a:pt x="155" y="367"/>
                </a:cubicBezTo>
                <a:cubicBezTo>
                  <a:pt x="165" y="372"/>
                  <a:pt x="181" y="372"/>
                  <a:pt x="191" y="367"/>
                </a:cubicBezTo>
                <a:cubicBezTo>
                  <a:pt x="328" y="298"/>
                  <a:pt x="328" y="298"/>
                  <a:pt x="328" y="298"/>
                </a:cubicBezTo>
                <a:cubicBezTo>
                  <a:pt x="338" y="293"/>
                  <a:pt x="346" y="280"/>
                  <a:pt x="346" y="269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8"/>
          <p:cNvSpPr txBox="1"/>
          <p:nvPr/>
        </p:nvSpPr>
        <p:spPr>
          <a:xfrm>
            <a:off x="10897579" y="93761"/>
            <a:ext cx="3994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-RU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9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9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8" name="Google Shape;148;p5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60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6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6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6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1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61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0" name="Google Shape;160;p6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6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6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62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66" name="Google Shape;166;p62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67" name="Google Shape;167;p6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6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6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63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3" name="Google Shape;173;p63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4" name="Google Shape;174;p63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5" name="Google Shape;175;p63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6" name="Google Shape;176;p6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6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6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6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6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6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5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65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7" name="Google Shape;187;p65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8" name="Google Shape;188;p6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6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6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6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66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66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95" name="Google Shape;195;p6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6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6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67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6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6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6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8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68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6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6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6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3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3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4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1"/>
          <p:cNvSpPr txBox="1"/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31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1"/>
          <p:cNvSpPr txBox="1"/>
          <p:nvPr>
            <p:ph idx="12" type="sldNum"/>
          </p:nvPr>
        </p:nvSpPr>
        <p:spPr>
          <a:xfrm>
            <a:off x="11308744" y="6406785"/>
            <a:ext cx="273657" cy="2642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7" name="Google Shape;137;p33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3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1.xml"/><Relationship Id="rId3" Type="http://schemas.openxmlformats.org/officeDocument/2006/relationships/comments" Target="../comments/comment1.xml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9.jpg"/><Relationship Id="rId5" Type="http://schemas.openxmlformats.org/officeDocument/2006/relationships/hyperlink" Target="http://list.rusada.ru/" TargetMode="External"/><Relationship Id="rId6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Relationship Id="rId4" Type="http://schemas.openxmlformats.org/officeDocument/2006/relationships/hyperlink" Target="http://www.rusada.ru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jpg"/><Relationship Id="rId4" Type="http://schemas.openxmlformats.org/officeDocument/2006/relationships/hyperlink" Target="mailto:rusada@rusada.r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9.png"/><Relationship Id="rId5" Type="http://schemas.openxmlformats.org/officeDocument/2006/relationships/image" Target="../media/image2.jpg"/><Relationship Id="rId6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"/>
          <p:cNvSpPr/>
          <p:nvPr/>
        </p:nvSpPr>
        <p:spPr>
          <a:xfrm>
            <a:off x="266733" y="-58407"/>
            <a:ext cx="3853543" cy="6924461"/>
          </a:xfrm>
          <a:custGeom>
            <a:rect b="b" l="l" r="r" t="t"/>
            <a:pathLst>
              <a:path extrusionOk="0" h="814" w="453">
                <a:moveTo>
                  <a:pt x="453" y="4"/>
                </a:moveTo>
                <a:lnTo>
                  <a:pt x="284" y="4"/>
                </a:lnTo>
                <a:lnTo>
                  <a:pt x="286" y="0"/>
                </a:lnTo>
                <a:lnTo>
                  <a:pt x="0" y="414"/>
                </a:lnTo>
                <a:lnTo>
                  <a:pt x="275" y="814"/>
                </a:lnTo>
                <a:lnTo>
                  <a:pt x="444" y="814"/>
                </a:lnTo>
                <a:lnTo>
                  <a:pt x="166" y="416"/>
                </a:lnTo>
                <a:lnTo>
                  <a:pt x="453" y="4"/>
                </a:lnTo>
                <a:close/>
              </a:path>
            </a:pathLst>
          </a:custGeom>
          <a:solidFill>
            <a:srgbClr val="00B0F0"/>
          </a:solidFill>
          <a:ln cap="flat" cmpd="dbl" w="9525">
            <a:solidFill>
              <a:schemeClr val="lt1">
                <a:alpha val="36862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"/>
          <p:cNvSpPr/>
          <p:nvPr/>
        </p:nvSpPr>
        <p:spPr>
          <a:xfrm>
            <a:off x="1355637" y="-58407"/>
            <a:ext cx="3853543" cy="6924461"/>
          </a:xfrm>
          <a:custGeom>
            <a:rect b="b" l="l" r="r" t="t"/>
            <a:pathLst>
              <a:path extrusionOk="0" h="814" w="453">
                <a:moveTo>
                  <a:pt x="453" y="4"/>
                </a:moveTo>
                <a:lnTo>
                  <a:pt x="284" y="4"/>
                </a:lnTo>
                <a:lnTo>
                  <a:pt x="286" y="0"/>
                </a:lnTo>
                <a:lnTo>
                  <a:pt x="0" y="414"/>
                </a:lnTo>
                <a:lnTo>
                  <a:pt x="275" y="814"/>
                </a:lnTo>
                <a:lnTo>
                  <a:pt x="444" y="814"/>
                </a:lnTo>
                <a:lnTo>
                  <a:pt x="166" y="416"/>
                </a:lnTo>
                <a:lnTo>
                  <a:pt x="453" y="4"/>
                </a:lnTo>
                <a:close/>
              </a:path>
            </a:pathLst>
          </a:custGeom>
          <a:solidFill>
            <a:srgbClr val="00B0F0"/>
          </a:solidFill>
          <a:ln cap="flat" cmpd="dbl" w="9525">
            <a:solidFill>
              <a:schemeClr val="lt1">
                <a:alpha val="36862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"/>
          <p:cNvSpPr/>
          <p:nvPr/>
        </p:nvSpPr>
        <p:spPr>
          <a:xfrm>
            <a:off x="10426017" y="0"/>
            <a:ext cx="1287012" cy="82731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"/>
          <p:cNvSpPr txBox="1"/>
          <p:nvPr/>
        </p:nvSpPr>
        <p:spPr>
          <a:xfrm>
            <a:off x="3352321" y="2104259"/>
            <a:ext cx="8839679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500"/>
              <a:buFont typeface="Calibri"/>
              <a:buNone/>
            </a:pPr>
            <a:r>
              <a:rPr b="1" i="0" lang="ru-RU" sz="35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Запрещенный список.</a:t>
            </a:r>
            <a:br>
              <a:rPr b="1" i="0" lang="ru-RU" sz="35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ru-RU" sz="35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35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Терапевтическое использование запрещенных в спорте субстанций и методов.</a:t>
            </a:r>
            <a:br>
              <a:rPr b="1" i="0" lang="ru-RU" sz="35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ru-RU" sz="35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ru-RU" sz="35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35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10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12" name="Google Shape;312;p10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Google Shape;314;p10"/>
          <p:cNvSpPr txBox="1"/>
          <p:nvPr/>
        </p:nvSpPr>
        <p:spPr>
          <a:xfrm>
            <a:off x="1835441" y="1263361"/>
            <a:ext cx="852111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узнать, есть в лекарстве запрещенная субстанция или нет?</a:t>
            </a:r>
            <a:endParaRPr/>
          </a:p>
        </p:txBody>
      </p:sp>
      <p:pic>
        <p:nvPicPr>
          <p:cNvPr id="315" name="Google Shape;31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2137" y="2627193"/>
            <a:ext cx="5943600" cy="310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"/>
          <p:cNvSpPr txBox="1"/>
          <p:nvPr/>
        </p:nvSpPr>
        <p:spPr>
          <a:xfrm>
            <a:off x="1540628" y="1258620"/>
            <a:ext cx="8640960" cy="1754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onstantia"/>
              <a:buNone/>
            </a:pPr>
            <a:r>
              <a:rPr b="0" i="0" lang="ru-RU" sz="3600" u="sng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!Запрещенная субстанция может иметь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onstantia"/>
              <a:buNone/>
            </a:pPr>
            <a:r>
              <a:rPr b="0" i="0" lang="ru-RU" sz="3600" u="sng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несколько вариантов названия!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21" name="Google Shape;321;p11"/>
          <p:cNvSpPr txBox="1"/>
          <p:nvPr/>
        </p:nvSpPr>
        <p:spPr>
          <a:xfrm>
            <a:off x="993976" y="3983353"/>
            <a:ext cx="293207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nstantia"/>
              <a:buNone/>
            </a:pPr>
            <a:r>
              <a:rPr b="1" i="0" lang="ru-RU" sz="240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Метилгексанамин</a:t>
            </a:r>
            <a:endParaRPr b="1" i="0" sz="2400" u="none" cap="none" strike="noStrike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Ð·Ð½Ð°Ðº ÑÐ°Ð²Ð½Ð¾ ÐºÑÐ°ÑÐ½ÑÐ¹" id="322" name="Google Shape;32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8542" y="2737772"/>
            <a:ext cx="3383662" cy="338366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1"/>
          <p:cNvSpPr txBox="1"/>
          <p:nvPr/>
        </p:nvSpPr>
        <p:spPr>
          <a:xfrm>
            <a:off x="6803543" y="2506025"/>
            <a:ext cx="3561245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экстракт герани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Геранамин</a:t>
            </a:r>
            <a:endParaRPr b="0" i="0" sz="24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Метилгексанамин</a:t>
            </a:r>
            <a:endParaRPr b="0" i="0" sz="24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диметилпентиламин</a:t>
            </a:r>
            <a:endParaRPr b="0" i="0" sz="24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Фортан</a:t>
            </a:r>
            <a:endParaRPr b="0" i="0" sz="2400" u="none" cap="none" strike="noStrik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1,3-ДМАА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ДМАА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1,3-диметиламиламин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4" name="Google Shape;324;p11"/>
          <p:cNvGrpSpPr/>
          <p:nvPr/>
        </p:nvGrpSpPr>
        <p:grpSpPr>
          <a:xfrm>
            <a:off x="-810213" y="5427405"/>
            <a:ext cx="2245758" cy="1430596"/>
            <a:chOff x="-1" y="0"/>
            <a:chExt cx="2245757" cy="1430594"/>
          </a:xfrm>
        </p:grpSpPr>
        <p:sp>
          <p:nvSpPr>
            <p:cNvPr id="325" name="Google Shape;325;p11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 flipH="1">
              <a:off x="-1" y="0"/>
              <a:ext cx="1338981" cy="110871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2"/>
          <p:cNvSpPr txBox="1"/>
          <p:nvPr/>
        </p:nvSpPr>
        <p:spPr>
          <a:xfrm>
            <a:off x="1263464" y="2849877"/>
            <a:ext cx="34698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nstantia"/>
              <a:buNone/>
            </a:pPr>
            <a:r>
              <a:rPr b="1" i="0" lang="ru-RU" sz="2800" u="none" cap="none" strike="noStrike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Нандролон</a:t>
            </a:r>
            <a:endParaRPr b="1" i="0" sz="2800" u="none" cap="none" strike="noStrike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32" name="Google Shape;332;p12"/>
          <p:cNvSpPr txBox="1"/>
          <p:nvPr/>
        </p:nvSpPr>
        <p:spPr>
          <a:xfrm>
            <a:off x="6583742" y="1851217"/>
            <a:ext cx="413746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nstantia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rgbClr val="202122"/>
                </a:solidFill>
                <a:latin typeface="Constantia"/>
                <a:ea typeface="Constantia"/>
                <a:cs typeface="Constantia"/>
                <a:sym typeface="Constantia"/>
              </a:rPr>
              <a:t>Ретаболил</a:t>
            </a:r>
            <a:endParaRPr b="0" i="0" sz="2400" u="none" cap="none" strike="noStrike">
              <a:solidFill>
                <a:srgbClr val="20212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rgbClr val="202122"/>
                </a:solidFill>
                <a:latin typeface="Constantia"/>
                <a:ea typeface="Constantia"/>
                <a:cs typeface="Constantia"/>
                <a:sym typeface="Constantia"/>
              </a:rPr>
              <a:t>Дураболин</a:t>
            </a:r>
            <a:endParaRPr b="0" i="0" sz="2400" u="none" cap="none" strike="noStrike">
              <a:solidFill>
                <a:srgbClr val="20212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rgbClr val="202122"/>
                </a:solidFill>
                <a:latin typeface="Constantia"/>
                <a:ea typeface="Constantia"/>
                <a:cs typeface="Constantia"/>
                <a:sym typeface="Constantia"/>
              </a:rPr>
              <a:t>Нероболил</a:t>
            </a:r>
            <a:endParaRPr b="0" i="0" sz="2400" u="none" cap="none" strike="noStrike">
              <a:solidFill>
                <a:srgbClr val="20212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rgbClr val="202122"/>
                </a:solidFill>
                <a:latin typeface="Constantia"/>
                <a:ea typeface="Constantia"/>
                <a:cs typeface="Constantia"/>
                <a:sym typeface="Constantia"/>
              </a:rPr>
              <a:t>Тураболил</a:t>
            </a:r>
            <a:endParaRPr b="0" i="0" sz="2400" u="none" cap="none" strike="noStrike">
              <a:solidFill>
                <a:srgbClr val="202122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-285750" lvl="0" marL="2857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400"/>
              <a:buFont typeface="Arial"/>
              <a:buChar char="•"/>
            </a:pPr>
            <a:r>
              <a:rPr b="0" i="0" lang="ru-RU" sz="2400" u="none" cap="none" strike="noStrike">
                <a:solidFill>
                  <a:srgbClr val="202122"/>
                </a:solidFill>
                <a:latin typeface="Constantia"/>
                <a:ea typeface="Constantia"/>
                <a:cs typeface="Constantia"/>
                <a:sym typeface="Constantia"/>
              </a:rPr>
              <a:t>Феноболин</a:t>
            </a:r>
            <a:endParaRPr b="0" i="0" sz="2400" u="none" cap="none" strike="noStrike">
              <a:solidFill>
                <a:srgbClr val="202122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333" name="Google Shape;333;p12"/>
          <p:cNvGrpSpPr/>
          <p:nvPr/>
        </p:nvGrpSpPr>
        <p:grpSpPr>
          <a:xfrm>
            <a:off x="-810213" y="5427405"/>
            <a:ext cx="2245758" cy="1430596"/>
            <a:chOff x="-1" y="0"/>
            <a:chExt cx="2245757" cy="1430594"/>
          </a:xfrm>
        </p:grpSpPr>
        <p:sp>
          <p:nvSpPr>
            <p:cNvPr id="334" name="Google Shape;334;p12"/>
            <p:cNvSpPr/>
            <p:nvPr/>
          </p:nvSpPr>
          <p:spPr>
            <a:xfrm flipH="1">
              <a:off x="906776" y="321883"/>
              <a:ext cx="1338980" cy="1108711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2"/>
            <p:cNvSpPr/>
            <p:nvPr/>
          </p:nvSpPr>
          <p:spPr>
            <a:xfrm flipH="1">
              <a:off x="-1" y="0"/>
              <a:ext cx="1338981" cy="110871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1778" y="0"/>
                  </a:lnTo>
                  <a:lnTo>
                    <a:pt x="21600" y="0"/>
                  </a:lnTo>
                  <a:lnTo>
                    <a:pt x="9822" y="216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12"/>
          <p:cNvSpPr/>
          <p:nvPr/>
        </p:nvSpPr>
        <p:spPr>
          <a:xfrm>
            <a:off x="4861868" y="2768812"/>
            <a:ext cx="1593274" cy="6149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8640"/>
                </a:lnTo>
                <a:lnTo>
                  <a:pt x="0" y="8640"/>
                </a:lnTo>
                <a:close/>
                <a:moveTo>
                  <a:pt x="0" y="12960"/>
                </a:moveTo>
                <a:lnTo>
                  <a:pt x="21600" y="1296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FF0000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3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42" name="Google Shape;342;p13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 result for Ð²Ð¾ÑÐºÐ»Ð¸ÑÐ°ÑÐµÐ»ÑÐ½ÑÐ¹ Ð·Ð½Ð°Ðº" id="344" name="Google Shape;3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9368" y="354161"/>
            <a:ext cx="3892632" cy="219303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3"/>
          <p:cNvSpPr txBox="1"/>
          <p:nvPr/>
        </p:nvSpPr>
        <p:spPr>
          <a:xfrm>
            <a:off x="2603612" y="604291"/>
            <a:ext cx="7612480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Консультация врача, обладающего квалификацией в области антидопинга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Ñ Ð²ÑÐ°ÑÐ°" id="346" name="Google Shape;34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7403" y="2567438"/>
            <a:ext cx="7132915" cy="2972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14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52" name="Google Shape;352;p14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 result for talks on the phone" id="354" name="Google Shape;35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0998" y="611208"/>
            <a:ext cx="4891131" cy="3262384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4"/>
          <p:cNvSpPr txBox="1"/>
          <p:nvPr/>
        </p:nvSpPr>
        <p:spPr>
          <a:xfrm>
            <a:off x="822617" y="829149"/>
            <a:ext cx="7612480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Позвонить в отдел ТИ РУСАДА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4"/>
          <p:cNvSpPr txBox="1"/>
          <p:nvPr/>
        </p:nvSpPr>
        <p:spPr>
          <a:xfrm>
            <a:off x="5956927" y="4507805"/>
            <a:ext cx="423520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Воспользоваться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сервисами РУСАДА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проверке препаратов</a:t>
            </a:r>
            <a:endParaRPr/>
          </a:p>
        </p:txBody>
      </p:sp>
      <p:pic>
        <p:nvPicPr>
          <p:cNvPr descr="Image result for using applications" id="357" name="Google Shape;35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1709" y="4013702"/>
            <a:ext cx="4573014" cy="2572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15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63" name="Google Shape;363;p15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Shape 1701" id="365" name="Google Shape;36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8239" y="855406"/>
            <a:ext cx="8434627" cy="755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5"/>
          <p:cNvSpPr txBox="1"/>
          <p:nvPr/>
        </p:nvSpPr>
        <p:spPr>
          <a:xfrm>
            <a:off x="3348646" y="207072"/>
            <a:ext cx="5011503" cy="392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b="1" i="0" lang="ru-RU" sz="2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СЕРВИС ДЛЯ ПРОВЕРКИ ПРЕПАРАТОВ </a:t>
            </a:r>
            <a:endParaRPr/>
          </a:p>
        </p:txBody>
      </p:sp>
      <p:pic>
        <p:nvPicPr>
          <p:cNvPr descr="Новая заметка.jpeg" id="367" name="Google Shape;367;p15"/>
          <p:cNvPicPr preferRelativeResize="0"/>
          <p:nvPr/>
        </p:nvPicPr>
        <p:blipFill rotWithShape="1">
          <a:blip r:embed="rId4">
            <a:alphaModFix/>
          </a:blip>
          <a:srcRect b="65718" l="0" r="0" t="217"/>
          <a:stretch/>
        </p:blipFill>
        <p:spPr>
          <a:xfrm>
            <a:off x="2543503" y="1662487"/>
            <a:ext cx="7175642" cy="1275632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5"/>
          <p:cNvSpPr txBox="1"/>
          <p:nvPr/>
        </p:nvSpPr>
        <p:spPr>
          <a:xfrm>
            <a:off x="-19726662" y="-11090896"/>
            <a:ext cx="127001" cy="46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Helvetica Neue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9" name="Google Shape;369;p15"/>
          <p:cNvSpPr txBox="1"/>
          <p:nvPr/>
        </p:nvSpPr>
        <p:spPr>
          <a:xfrm>
            <a:off x="4639747" y="3714362"/>
            <a:ext cx="2912506" cy="581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800"/>
              <a:buFont typeface="Calibri"/>
              <a:buNone/>
            </a:pPr>
            <a:r>
              <a:rPr b="0" i="0" lang="ru-RU" sz="3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ru-RU" sz="3800" u="sng" cap="none" strike="noStrik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list.rusada.ru</a:t>
            </a:r>
            <a:endParaRPr/>
          </a:p>
        </p:txBody>
      </p:sp>
      <p:pic>
        <p:nvPicPr>
          <p:cNvPr id="370" name="Google Shape;37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43761" y="2625504"/>
            <a:ext cx="1806019" cy="180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16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76" name="Google Shape;376;p16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" name="Google Shape;378;p16"/>
          <p:cNvSpPr/>
          <p:nvPr/>
        </p:nvSpPr>
        <p:spPr>
          <a:xfrm>
            <a:off x="3354385" y="835662"/>
            <a:ext cx="7006075" cy="5186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Каждый спортсмен имеет право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получить медицинскую помощь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любых субстанций или методов из Запрещенного списка, </a:t>
            </a:r>
            <a:b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 при наличии разрешения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терапевтическое использование (ТИ)</a:t>
            </a:r>
            <a:endParaRPr/>
          </a:p>
        </p:txBody>
      </p:sp>
      <p:pic>
        <p:nvPicPr>
          <p:cNvPr descr="Image result for Ð´Ð¾ÐºÑÐ¼ÐµÐ½Ñ" id="379" name="Google Shape;3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0160" y="3922221"/>
            <a:ext cx="1737350" cy="19463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equality sport" id="380" name="Google Shape;38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885" y="835662"/>
            <a:ext cx="2857500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17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86" name="Google Shape;386;p17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8" name="Google Shape;38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35351" y="574983"/>
            <a:ext cx="7614837" cy="508518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89" name="Google Shape;389;p17"/>
          <p:cNvSpPr/>
          <p:nvPr/>
        </p:nvSpPr>
        <p:spPr>
          <a:xfrm>
            <a:off x="259597" y="574983"/>
            <a:ext cx="4104456" cy="5035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Подробная информация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правилам оформления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запроса на  ТИ: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разделе ТИ на сайте РУСАДА</a:t>
            </a:r>
            <a:endParaRPr/>
          </a:p>
          <a:p>
            <a:pPr indent="-571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консультация со специалистами отдела ТИ в РУСАДА</a:t>
            </a:r>
            <a:endParaRPr/>
          </a:p>
          <a:p>
            <a:pPr indent="-571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консультация по телефону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горячей линии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8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95" name="Google Shape;395;p18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7" name="Google Shape;397;p18"/>
          <p:cNvSpPr txBox="1"/>
          <p:nvPr/>
        </p:nvSpPr>
        <p:spPr>
          <a:xfrm>
            <a:off x="4613155" y="1346940"/>
            <a:ext cx="3343777" cy="42527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Кто подает запрос?</a:t>
            </a:r>
            <a:endParaRPr/>
          </a:p>
        </p:txBody>
      </p:sp>
      <p:sp>
        <p:nvSpPr>
          <p:cNvPr id="398" name="Google Shape;398;p18"/>
          <p:cNvSpPr txBox="1"/>
          <p:nvPr/>
        </p:nvSpPr>
        <p:spPr>
          <a:xfrm>
            <a:off x="3660303" y="2222655"/>
            <a:ext cx="5486400" cy="28400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0691" y="2244616"/>
            <a:ext cx="7870618" cy="3481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9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405" name="Google Shape;405;p19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7" name="Google Shape;407;p19"/>
          <p:cNvSpPr txBox="1"/>
          <p:nvPr/>
        </p:nvSpPr>
        <p:spPr>
          <a:xfrm>
            <a:off x="1649289" y="1824386"/>
            <a:ext cx="8703286" cy="42527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Helvetica Neue"/>
              <a:buNone/>
            </a:pPr>
            <a:r>
              <a:rPr b="1" lang="ru-RU" sz="28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Спортсмены национального уровня</a:t>
            </a:r>
            <a:endParaRPr/>
          </a:p>
        </p:txBody>
      </p:sp>
      <p:sp>
        <p:nvSpPr>
          <p:cNvPr id="408" name="Google Shape;408;p19"/>
          <p:cNvSpPr txBox="1"/>
          <p:nvPr/>
        </p:nvSpPr>
        <p:spPr>
          <a:xfrm>
            <a:off x="3503712" y="2493428"/>
            <a:ext cx="5486400" cy="28400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9"/>
          <p:cNvSpPr/>
          <p:nvPr/>
        </p:nvSpPr>
        <p:spPr>
          <a:xfrm>
            <a:off x="3345764" y="2852936"/>
            <a:ext cx="531033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Спортсменами национального уровня считаются спортсмены, принимающие участие в чемпионатах России и первенствах России, а также в любых иных национальных спортивных соревнованиях, организованных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общероссийской спортивной федерацией.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2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223" name="Google Shape;223;p2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Google Shape;225;p2"/>
          <p:cNvSpPr txBox="1"/>
          <p:nvPr/>
        </p:nvSpPr>
        <p:spPr>
          <a:xfrm>
            <a:off x="1835864" y="683200"/>
            <a:ext cx="9229988" cy="1143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Одно из самых «популярных» нарушений антидопинговых правил – наличие запрещенной субстанции в пробе (~90%)</a:t>
            </a:r>
            <a:endParaRPr/>
          </a:p>
        </p:txBody>
      </p:sp>
      <p:pic>
        <p:nvPicPr>
          <p:cNvPr descr="Image result for Ð±Ð°Ð½ÐºÐ¸ Ð´Ð¾Ð¿Ð¸Ð½Ð³" id="226" name="Google Shape;22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3445" y="2321726"/>
            <a:ext cx="4856320" cy="3238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doping control kit" id="227" name="Google Shape;22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1952" y="2321726"/>
            <a:ext cx="4315693" cy="3238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20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415" name="Google Shape;415;p20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7" name="Google Shape;417;p20"/>
          <p:cNvSpPr txBox="1"/>
          <p:nvPr/>
        </p:nvSpPr>
        <p:spPr>
          <a:xfrm>
            <a:off x="3503712" y="2493428"/>
            <a:ext cx="5486400" cy="28400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0"/>
          <p:cNvSpPr/>
          <p:nvPr/>
        </p:nvSpPr>
        <p:spPr>
          <a:xfrm>
            <a:off x="1839424" y="2780928"/>
            <a:ext cx="84735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Посмотреть на сайте международной федерации!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0"/>
          <p:cNvSpPr txBox="1"/>
          <p:nvPr/>
        </p:nvSpPr>
        <p:spPr>
          <a:xfrm>
            <a:off x="1649289" y="1824386"/>
            <a:ext cx="8703286" cy="42527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Helvetica Neue"/>
              <a:buNone/>
            </a:pPr>
            <a:r>
              <a:rPr b="1" lang="ru-RU" sz="28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Спортсмены международного уровня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21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425" name="Google Shape;425;p21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21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" name="Google Shape;427;p21"/>
          <p:cNvSpPr txBox="1"/>
          <p:nvPr/>
        </p:nvSpPr>
        <p:spPr>
          <a:xfrm>
            <a:off x="3516412" y="1912969"/>
            <a:ext cx="5486400" cy="28400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1"/>
          <p:cNvSpPr/>
          <p:nvPr/>
        </p:nvSpPr>
        <p:spPr>
          <a:xfrm>
            <a:off x="6259612" y="1859338"/>
            <a:ext cx="4608512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Разрешение на ТИ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необходимо получить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ДО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начала использования или обладания запрещенной субстанцией или методом</a:t>
            </a:r>
            <a:endParaRPr/>
          </a:p>
          <a:p>
            <a:pPr indent="-1714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1"/>
          <p:cNvSpPr/>
          <p:nvPr/>
        </p:nvSpPr>
        <p:spPr>
          <a:xfrm>
            <a:off x="2220268" y="737291"/>
            <a:ext cx="84735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Сроки подачи запросов</a:t>
            </a:r>
            <a:endParaRPr/>
          </a:p>
        </p:txBody>
      </p:sp>
      <p:pic>
        <p:nvPicPr>
          <p:cNvPr descr="Image result for Ð²ÑÐ±Ð¾Ñ Ð»ÐµÐºÐ°ÑÑÑÐ² Ð² Ð°Ð¿ÑÐµÐºÐµ" id="430" name="Google Shape;43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060" y="1624405"/>
            <a:ext cx="5413784" cy="360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22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436" name="Google Shape;436;p22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p22"/>
          <p:cNvSpPr txBox="1"/>
          <p:nvPr/>
        </p:nvSpPr>
        <p:spPr>
          <a:xfrm>
            <a:off x="3503712" y="1807628"/>
            <a:ext cx="5486400" cy="28400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2"/>
          <p:cNvSpPr/>
          <p:nvPr/>
        </p:nvSpPr>
        <p:spPr>
          <a:xfrm>
            <a:off x="407368" y="1015008"/>
            <a:ext cx="6696744" cy="5293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Может быть выдано в следующих случаях: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оказании неотложной медицинской помощи или резком ухудшении состояния здоровья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отсутствии в силу исключительных обстоятельств у Спортсмена достаточного времени или возможности для того, чтобы подать запрос, а у Комитета по ТИ для того, чтобы рассмотреть запрос до сдачи пробы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примененные правила требуют от спортсмена или разрешают спортсмену подать запрос на ретроактивное ТИ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ВАДА и Антидопинговая организация, в которую поступил или поступит запрос, согласились, что принцип справедливости требует выдачи ретроактивного ТИ</a:t>
            </a:r>
            <a:endParaRPr/>
          </a:p>
          <a:p>
            <a:pPr indent="-158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2"/>
          <p:cNvSpPr/>
          <p:nvPr/>
        </p:nvSpPr>
        <p:spPr>
          <a:xfrm>
            <a:off x="1859207" y="425394"/>
            <a:ext cx="84735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Ретроактивное ТИ</a:t>
            </a:r>
            <a:endParaRPr/>
          </a:p>
        </p:txBody>
      </p:sp>
      <p:pic>
        <p:nvPicPr>
          <p:cNvPr descr="Image result for ÐºÑÐ°ÑÐ½Ð°Ñ ÑÐ¸ÑÐµÐ½Ð° ÑÐºÐ¾ÑÐ°Ñ" id="441" name="Google Shape;44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4152" y="1780254"/>
            <a:ext cx="4137376" cy="232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23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447" name="Google Shape;447;p23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 result for ÑÐ¿Ð¾ÑÑÑÐ¼ÐµÐ½ ÑÑÑÐ°Ð»" id="449" name="Google Shape;44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344" y="1917714"/>
            <a:ext cx="4486940" cy="3051119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23"/>
          <p:cNvSpPr txBox="1"/>
          <p:nvPr/>
        </p:nvSpPr>
        <p:spPr>
          <a:xfrm>
            <a:off x="3503712" y="1917714"/>
            <a:ext cx="5486400" cy="28400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3"/>
          <p:cNvSpPr/>
          <p:nvPr/>
        </p:nvSpPr>
        <p:spPr>
          <a:xfrm>
            <a:off x="4128045" y="1220381"/>
            <a:ext cx="7405145" cy="4661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Спортсмены, не являющиеся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спортсменами международного уровня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 спортсменами национального уровня,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обязаны подавать запрос на ТИ заранее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 имеют право подать ретроактивные запросы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использование запрещенной субстанции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 (или) запрещенного метода в терапевтических целях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 течение пяти рабочих дней 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 получения уведомления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 неблагоприятном результате анализа.</a:t>
            </a:r>
            <a:endParaRPr/>
          </a:p>
        </p:txBody>
      </p:sp>
      <p:sp>
        <p:nvSpPr>
          <p:cNvPr id="452" name="Google Shape;452;p23"/>
          <p:cNvSpPr/>
          <p:nvPr/>
        </p:nvSpPr>
        <p:spPr>
          <a:xfrm>
            <a:off x="1859207" y="535480"/>
            <a:ext cx="84735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Ретроактивное ТИ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24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458" name="Google Shape;458;p24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24"/>
          <p:cNvSpPr txBox="1"/>
          <p:nvPr/>
        </p:nvSpPr>
        <p:spPr>
          <a:xfrm>
            <a:off x="3503712" y="2493428"/>
            <a:ext cx="5486400" cy="28400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4"/>
          <p:cNvSpPr/>
          <p:nvPr/>
        </p:nvSpPr>
        <p:spPr>
          <a:xfrm>
            <a:off x="4655840" y="404664"/>
            <a:ext cx="6480720" cy="587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МЕЖДУНАРОДНЫЙ СТАНДАРТ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 ТЕРАПЕВТИЧЕСКОМУ ИСПОЛЬЗОВАНИЮ: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Запрос на ТИ должен сопровождаться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подробной историей болезни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включая документы от врачей,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первоначально поставивших диагноз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(в случаях, когда это возможно)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результатами лабораторных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ru-RU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 клинических исследований</a:t>
            </a: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 также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визуализирующими исследованиями,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имеющими отношение к данному запросу. </a:t>
            </a:r>
            <a:endParaRPr/>
          </a:p>
        </p:txBody>
      </p:sp>
      <p:pic>
        <p:nvPicPr>
          <p:cNvPr descr="Новая заметка.jpeg" id="462" name="Google Shape;46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3724" y="1697271"/>
            <a:ext cx="2431336" cy="3463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5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468" name="Google Shape;468;p25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 result for ÐºÑÐ¸ÑÐµÑÐ¸Ð¸" id="470" name="Google Shape;47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885" y="1834330"/>
            <a:ext cx="3647729" cy="2735797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25"/>
          <p:cNvSpPr txBox="1"/>
          <p:nvPr/>
        </p:nvSpPr>
        <p:spPr>
          <a:xfrm>
            <a:off x="4000597" y="1782228"/>
            <a:ext cx="5486400" cy="28400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5"/>
          <p:cNvSpPr/>
          <p:nvPr/>
        </p:nvSpPr>
        <p:spPr>
          <a:xfrm>
            <a:off x="4216621" y="989608"/>
            <a:ext cx="6120680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Запрещенная субстанция или метод необходимы для лечения острого или хронического заболевания, и неприменение данной запрещенной субстанции или метода приведет к значительному ухудшению состояния здоровья спортсмена.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Терапевтическое использование запрещенной субстанции или метода крайне маловероятно может привести к дополнительному улучшению спортивного результата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Отсутствие разумной терапевтической альтернативы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Необходимость использования запрещенной субстанции или метода не является следствием предыдущего использования (без ТИ) субстанции или метода, запрещенных на момент их использования. </a:t>
            </a:r>
            <a:endParaRPr/>
          </a:p>
        </p:txBody>
      </p:sp>
      <p:sp>
        <p:nvSpPr>
          <p:cNvPr id="473" name="Google Shape;473;p25"/>
          <p:cNvSpPr/>
          <p:nvPr/>
        </p:nvSpPr>
        <p:spPr>
          <a:xfrm>
            <a:off x="3136501" y="551759"/>
            <a:ext cx="84735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Критерии получения разрешения на ТИ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26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479" name="Google Shape;479;p26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1" name="Google Shape;481;p26"/>
          <p:cNvSpPr txBox="1"/>
          <p:nvPr/>
        </p:nvSpPr>
        <p:spPr>
          <a:xfrm>
            <a:off x="4113312" y="1846233"/>
            <a:ext cx="5486400" cy="28400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.bmp" id="482" name="Google Shape;48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1384" y="1031743"/>
            <a:ext cx="5768744" cy="514379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83" name="Google Shape;483;p26"/>
          <p:cNvSpPr/>
          <p:nvPr/>
        </p:nvSpPr>
        <p:spPr>
          <a:xfrm>
            <a:off x="4977408" y="189517"/>
            <a:ext cx="31449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Бланк запроса </a:t>
            </a:r>
            <a:endParaRPr/>
          </a:p>
        </p:txBody>
      </p:sp>
      <p:sp>
        <p:nvSpPr>
          <p:cNvPr id="484" name="Google Shape;484;p26"/>
          <p:cNvSpPr/>
          <p:nvPr/>
        </p:nvSpPr>
        <p:spPr>
          <a:xfrm>
            <a:off x="828844" y="2128335"/>
            <a:ext cx="4104456" cy="3096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найти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сайте РУСАДА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www.rusada.ru</a:t>
            </a: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разделе ТИ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27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490" name="Google Shape;490;p27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 result for Ð¾ÑÐºÐ°Ð·" id="492" name="Google Shape;49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3789" y="3328908"/>
            <a:ext cx="2829392" cy="281524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27"/>
          <p:cNvSpPr txBox="1"/>
          <p:nvPr/>
        </p:nvSpPr>
        <p:spPr>
          <a:xfrm>
            <a:off x="2369093" y="897691"/>
            <a:ext cx="8703286" cy="42527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Helvetica Neue"/>
              <a:buNone/>
            </a:pPr>
            <a:r>
              <a:rPr b="1" lang="ru-RU" sz="24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Типичные ошибки при оформлении запросов на ТИ</a:t>
            </a:r>
            <a:endParaRPr/>
          </a:p>
        </p:txBody>
      </p:sp>
      <p:sp>
        <p:nvSpPr>
          <p:cNvPr id="494" name="Google Shape;494;p27"/>
          <p:cNvSpPr txBox="1"/>
          <p:nvPr/>
        </p:nvSpPr>
        <p:spPr>
          <a:xfrm>
            <a:off x="3089173" y="1896528"/>
            <a:ext cx="5486400" cy="28400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7"/>
          <p:cNvSpPr/>
          <p:nvPr/>
        </p:nvSpPr>
        <p:spPr>
          <a:xfrm>
            <a:off x="496885" y="1965248"/>
            <a:ext cx="8473586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Небрежное заполнение бланка запроса (неполный диагноз, отсутствие необходимых подписей или персональных данных).</a:t>
            </a:r>
            <a:endParaRPr/>
          </a:p>
          <a:p>
            <a:pPr indent="-457200" lvl="0" marL="457200" marR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Отсутствие первичных документов, подтверждающих диагноз (протоколы исследований, графики, например петля поток-объем при астме).</a:t>
            </a:r>
            <a:endParaRPr/>
          </a:p>
          <a:p>
            <a:pPr indent="-457200" lvl="0" marL="457200" marR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Недостаточное  обследование (например, отсутствие бронхопровокационных тестов или тестов с бронхолитиками при астме).</a:t>
            </a:r>
            <a:endParaRPr/>
          </a:p>
          <a:p>
            <a:pPr indent="-457200" lvl="0" marL="457200" marR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AutoNum type="arabicPeriod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Направление запроса на использование субстанций, не требующих разрешения на ТИ (например, внутрисуставное введение ГКС, использование сальбутамола, формотерола и сальметерола при астме, использование ингаляционных ГКС при астме, использование противозачаточных).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28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501" name="Google Shape;501;p28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 result for Ð´ÐµÐ²ÑÑÐºÐ° Ð·Ð²Ð¾Ð½Ð¸Ñ Ð¿Ð¾ ÑÐµÐ»ÐµÑÐ¾Ð½Ñ" id="503" name="Google Shape;50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2977" y="3605813"/>
            <a:ext cx="3744416" cy="2490036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28"/>
          <p:cNvSpPr txBox="1"/>
          <p:nvPr/>
        </p:nvSpPr>
        <p:spPr>
          <a:xfrm>
            <a:off x="3444505" y="2010828"/>
            <a:ext cx="5486400" cy="28400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8"/>
          <p:cNvSpPr/>
          <p:nvPr/>
        </p:nvSpPr>
        <p:spPr>
          <a:xfrm>
            <a:off x="4308601" y="354112"/>
            <a:ext cx="31449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Бланк запроса </a:t>
            </a:r>
            <a:endParaRPr/>
          </a:p>
        </p:txBody>
      </p:sp>
      <p:sp>
        <p:nvSpPr>
          <p:cNvPr id="506" name="Google Shape;506;p28"/>
          <p:cNvSpPr txBox="1"/>
          <p:nvPr/>
        </p:nvSpPr>
        <p:spPr>
          <a:xfrm>
            <a:off x="1788321" y="2583088"/>
            <a:ext cx="5354263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отдел ТИ РУСАДА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b="1" lang="ru-RU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rusada@rusada.ru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(499)271-77-61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28"/>
          <p:cNvSpPr txBox="1"/>
          <p:nvPr/>
        </p:nvSpPr>
        <p:spPr>
          <a:xfrm>
            <a:off x="0" y="1146200"/>
            <a:ext cx="698477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всем вопросам,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касающимся оформления запросов на ТИ,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 также необходимой документации,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обращаться: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3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233" name="Google Shape;233;p3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3"/>
          <p:cNvSpPr txBox="1"/>
          <p:nvPr/>
        </p:nvSpPr>
        <p:spPr>
          <a:xfrm>
            <a:off x="3741770" y="1819672"/>
            <a:ext cx="7655428" cy="2499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Запрещенные субстанции и методы – те, которые включены в Запрещенный список</a:t>
            </a:r>
            <a:endParaRPr/>
          </a:p>
        </p:txBody>
      </p:sp>
      <p:pic>
        <p:nvPicPr>
          <p:cNvPr descr="Image result for ÑÐ¿Ð¸ÑÐ¾Ðº" id="236" name="Google Shape;23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386" y="1518927"/>
            <a:ext cx="3100955" cy="3100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4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242" name="Google Shape;242;p4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4" name="Google Shape;24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3500" y="2671486"/>
            <a:ext cx="3740222" cy="321017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"/>
          <p:cNvSpPr txBox="1"/>
          <p:nvPr/>
        </p:nvSpPr>
        <p:spPr>
          <a:xfrm>
            <a:off x="1618859" y="612310"/>
            <a:ext cx="943924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ВАЖНО!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субстанции – это </a:t>
            </a:r>
            <a:r>
              <a:rPr b="1" lang="ru-RU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НЕ</a:t>
            </a: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лекарственные препараты</a:t>
            </a:r>
            <a:endParaRPr/>
          </a:p>
        </p:txBody>
      </p:sp>
      <p:sp>
        <p:nvSpPr>
          <p:cNvPr id="246" name="Google Shape;246;p4"/>
          <p:cNvSpPr/>
          <p:nvPr/>
        </p:nvSpPr>
        <p:spPr>
          <a:xfrm>
            <a:off x="5354438" y="2991218"/>
            <a:ext cx="634067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состав лекарственного препарата может входить </a:t>
            </a:r>
            <a:r>
              <a:rPr i="1"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несколько субстанций</a:t>
            </a: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Некоторые из этих субстанций могут быть запрещены для спортсмена.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5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252" name="Google Shape;252;p5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5"/>
          <p:cNvSpPr txBox="1"/>
          <p:nvPr/>
        </p:nvSpPr>
        <p:spPr>
          <a:xfrm>
            <a:off x="5231904" y="1154862"/>
            <a:ext cx="5761841" cy="2805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Запрещенный список –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Международный Стандарт, в котором перечислены субстанции и методы, запрещенные для использования в спорте</a:t>
            </a:r>
            <a:endParaRPr/>
          </a:p>
        </p:txBody>
      </p:sp>
      <p:sp>
        <p:nvSpPr>
          <p:cNvPr id="255" name="Google Shape;255;p5"/>
          <p:cNvSpPr/>
          <p:nvPr/>
        </p:nvSpPr>
        <p:spPr>
          <a:xfrm>
            <a:off x="5591944" y="4416028"/>
            <a:ext cx="531033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Публикуется с 2004 г.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Регулярное обновление–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НЕ МЕНЕЕ 1 РАЗА В ГОД</a:t>
            </a:r>
            <a:endParaRPr/>
          </a:p>
        </p:txBody>
      </p:sp>
      <p:pic>
        <p:nvPicPr>
          <p:cNvPr descr="Новая заметка.jpeg" id="256" name="Google Shape;25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8809" y="1383462"/>
            <a:ext cx="2405095" cy="3417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6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262" name="Google Shape;262;p6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6"/>
          <p:cNvSpPr txBox="1"/>
          <p:nvPr/>
        </p:nvSpPr>
        <p:spPr>
          <a:xfrm>
            <a:off x="820092" y="189517"/>
            <a:ext cx="1071693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каким критериям субстанции и методы включаются в Запрещенный список?</a:t>
            </a:r>
            <a:endParaRPr/>
          </a:p>
        </p:txBody>
      </p:sp>
      <p:pic>
        <p:nvPicPr>
          <p:cNvPr descr="Image result for Ð²ÑÐµÐ´ Ð´Ð»Ñ Ð·Ð´Ð¾ÑÐ¾Ð²ÑÑ" id="265" name="Google Shape;26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6567" y="1523556"/>
            <a:ext cx="2391995" cy="1494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ÑÐµÑÑ Ð½Ð° ÑÑÐµÐ½Ð°Ð¶ÐµÑÐµ ÑÐ¿Ð¾ÑÑÑÐ¼ÐµÐ½" id="266" name="Google Shape;26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4244" y="1523557"/>
            <a:ext cx="3156107" cy="1494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ÑÐ¿Ð¾ÑÑ Ð·Ð´Ð¾ÑÐ¾Ð²ÑÐµ" id="267" name="Google Shape;26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735" y="3901873"/>
            <a:ext cx="2975492" cy="1859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Ð¼Ð°ÑÐºÐ°" id="268" name="Google Shape;26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4068" y="4215026"/>
            <a:ext cx="2595193" cy="156180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6"/>
          <p:cNvSpPr txBox="1"/>
          <p:nvPr/>
        </p:nvSpPr>
        <p:spPr>
          <a:xfrm>
            <a:off x="496885" y="1038880"/>
            <a:ext cx="502063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Вред здоровью спортсмена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 txBox="1"/>
          <p:nvPr/>
        </p:nvSpPr>
        <p:spPr>
          <a:xfrm>
            <a:off x="6400881" y="946546"/>
            <a:ext cx="502063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Улучшение спортивных результатов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 txBox="1"/>
          <p:nvPr/>
        </p:nvSpPr>
        <p:spPr>
          <a:xfrm>
            <a:off x="820092" y="3387069"/>
            <a:ext cx="377059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Противоречие духу спорта </a:t>
            </a:r>
            <a:endParaRPr/>
          </a:p>
        </p:txBody>
      </p:sp>
      <p:sp>
        <p:nvSpPr>
          <p:cNvPr id="272" name="Google Shape;272;p6"/>
          <p:cNvSpPr txBox="1"/>
          <p:nvPr/>
        </p:nvSpPr>
        <p:spPr>
          <a:xfrm>
            <a:off x="5897691" y="3387069"/>
            <a:ext cx="605783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Маскировка использования других запрещенных субстанций и методов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3" name="Google Shape;273;p6"/>
          <p:cNvCxnSpPr/>
          <p:nvPr/>
        </p:nvCxnSpPr>
        <p:spPr>
          <a:xfrm flipH="1" rot="10800000">
            <a:off x="5591402" y="2389591"/>
            <a:ext cx="1733984" cy="701686"/>
          </a:xfrm>
          <a:prstGeom prst="straightConnector1">
            <a:avLst/>
          </a:prstGeom>
          <a:noFill/>
          <a:ln cap="flat" cmpd="sng" w="7620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4" name="Google Shape;274;p6"/>
          <p:cNvCxnSpPr/>
          <p:nvPr/>
        </p:nvCxnSpPr>
        <p:spPr>
          <a:xfrm rot="10800000">
            <a:off x="4013018" y="2093799"/>
            <a:ext cx="1578385" cy="984944"/>
          </a:xfrm>
          <a:prstGeom prst="straightConnector1">
            <a:avLst/>
          </a:prstGeom>
          <a:noFill/>
          <a:ln cap="flat" cmpd="sng" w="7620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5" name="Google Shape;275;p6"/>
          <p:cNvCxnSpPr/>
          <p:nvPr/>
        </p:nvCxnSpPr>
        <p:spPr>
          <a:xfrm flipH="1">
            <a:off x="4293095" y="3091276"/>
            <a:ext cx="1304099" cy="1421541"/>
          </a:xfrm>
          <a:prstGeom prst="straightConnector1">
            <a:avLst/>
          </a:prstGeom>
          <a:noFill/>
          <a:ln cap="flat" cmpd="sng" w="76200">
            <a:solidFill>
              <a:srgbClr val="4A7DBA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7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281" name="Google Shape;281;p7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7"/>
          <p:cNvSpPr txBox="1"/>
          <p:nvPr/>
        </p:nvSpPr>
        <p:spPr>
          <a:xfrm>
            <a:off x="1064120" y="992188"/>
            <a:ext cx="10393960" cy="3709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субстанции, запрещенные </a:t>
            </a:r>
            <a:r>
              <a:rPr i="1" lang="ru-R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все время</a:t>
            </a:r>
            <a:endParaRPr/>
          </a:p>
          <a:p>
            <a:pPr indent="-1397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i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субстанции, запрещенные </a:t>
            </a:r>
            <a:r>
              <a:rPr i="1" lang="ru-R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 соревновательный период</a:t>
            </a:r>
            <a:endParaRPr/>
          </a:p>
          <a:p>
            <a:pPr indent="-1397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i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ru-R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субстанции, запрещенные </a:t>
            </a:r>
            <a:r>
              <a:rPr i="1" lang="ru-RU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 отдельных вида спорта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8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289" name="Google Shape;289;p8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8"/>
          <p:cNvSpPr txBox="1"/>
          <p:nvPr/>
        </p:nvSpPr>
        <p:spPr>
          <a:xfrm>
            <a:off x="3503712" y="2061628"/>
            <a:ext cx="5486400" cy="284000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8"/>
          <p:cNvSpPr/>
          <p:nvPr/>
        </p:nvSpPr>
        <p:spPr>
          <a:xfrm>
            <a:off x="3180160" y="2390309"/>
            <a:ext cx="568047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4275" spcFirstLastPara="1" rIns="3427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1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br>
              <a:rPr b="1" lang="ru-RU" sz="21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b="1" lang="ru-RU" sz="21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b="1" lang="ru-RU" sz="21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b="1" lang="ru-RU" sz="15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 </a:t>
            </a:r>
            <a:br>
              <a:rPr b="1" lang="ru-RU" sz="15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b="1" lang="ru-RU" sz="15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1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8"/>
          <p:cNvSpPr/>
          <p:nvPr/>
        </p:nvSpPr>
        <p:spPr>
          <a:xfrm>
            <a:off x="3180160" y="1704882"/>
            <a:ext cx="5680472" cy="29084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34275" spcFirstLastPara="1" rIns="3427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ru-RU" sz="135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b="1" sz="1350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FF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ru-RU" sz="15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b="1" lang="ru-RU" sz="1500">
                <a:solidFill>
                  <a:srgbClr val="FF0000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r>
              <a:rPr lang="ru-RU" sz="15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 </a:t>
            </a:r>
            <a:br>
              <a:rPr lang="ru-RU" sz="15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br>
              <a:rPr lang="ru-RU" sz="15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</a:b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8"/>
          <p:cNvSpPr txBox="1"/>
          <p:nvPr/>
        </p:nvSpPr>
        <p:spPr>
          <a:xfrm>
            <a:off x="5519936" y="2363899"/>
            <a:ext cx="4896544" cy="191590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Менее тщательная проверка продукции</a:t>
            </a:r>
            <a:endParaRPr/>
          </a:p>
          <a:p>
            <a:pPr indent="-142875" lvl="0" marL="257175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7175" lvl="0" marL="257175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Высокий риск производственной ошибки</a:t>
            </a:r>
            <a:endParaRPr/>
          </a:p>
          <a:p>
            <a:pPr indent="-142875" lvl="0" marL="257175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7175" lvl="0" marL="257175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arenR"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Регулируется только Роспотребнадзором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8"/>
          <p:cNvSpPr txBox="1"/>
          <p:nvPr/>
        </p:nvSpPr>
        <p:spPr>
          <a:xfrm>
            <a:off x="2240563" y="5001741"/>
            <a:ext cx="839784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Антидопинговые агентства не дают рекомендации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по биологическим активным добавкам и спортивному питанию!!!</a:t>
            </a:r>
            <a:endParaRPr/>
          </a:p>
        </p:txBody>
      </p:sp>
      <p:pic>
        <p:nvPicPr>
          <p:cNvPr descr="https://pp.userapi.com/c855028/v855028504/8406c/jKaF6tCmWWs.jpg" id="296" name="Google Shape;29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4955" y="2153099"/>
            <a:ext cx="3690409" cy="2460272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8"/>
          <p:cNvSpPr txBox="1"/>
          <p:nvPr/>
        </p:nvSpPr>
        <p:spPr>
          <a:xfrm>
            <a:off x="2351584" y="852065"/>
            <a:ext cx="7488832" cy="735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Биологически активные добавки (БАД)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b="1"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 </a:t>
            </a:r>
            <a:br>
              <a:rPr b="1"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ru-RU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спортивное питание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9"/>
          <p:cNvGrpSpPr/>
          <p:nvPr/>
        </p:nvGrpSpPr>
        <p:grpSpPr>
          <a:xfrm flipH="1">
            <a:off x="-409892" y="5559773"/>
            <a:ext cx="2245756" cy="1430594"/>
            <a:chOff x="10420350" y="5334000"/>
            <a:chExt cx="2524125" cy="1524000"/>
          </a:xfrm>
        </p:grpSpPr>
        <p:sp>
          <p:nvSpPr>
            <p:cNvPr id="303" name="Google Shape;303;p9"/>
            <p:cNvSpPr/>
            <p:nvPr/>
          </p:nvSpPr>
          <p:spPr>
            <a:xfrm>
              <a:off x="10420350" y="56769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11439525" y="5334000"/>
              <a:ext cx="1504950" cy="1181100"/>
            </a:xfrm>
            <a:prstGeom prst="parallelogram">
              <a:avLst>
                <a:gd fmla="val 65854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Image result for Ð²Ð¾ÑÐºÐ»Ð¸ÑÐ°ÑÐµÐ»ÑÐ½ÑÐ¹ Ð·Ð½Ð°Ðº" id="305" name="Google Shape;30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60" y="2476500"/>
            <a:ext cx="3892632" cy="2193032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9"/>
          <p:cNvSpPr txBox="1"/>
          <p:nvPr/>
        </p:nvSpPr>
        <p:spPr>
          <a:xfrm>
            <a:off x="3503712" y="1720840"/>
            <a:ext cx="7128792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Действует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принцип строгой ответственности: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Спортсмен</a:t>
            </a: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несет ответственность за все,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попадает в его организм.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2021-09-29T06:21:49Z</dcterms:created>
  <dc:creator>Капанадзе Елизавета Петровна</dc:creator>
</cp:coreProperties>
</file>