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  <p:sldMasterId id="2147483783" r:id="rId2"/>
  </p:sldMasterIdLst>
  <p:notesMasterIdLst>
    <p:notesMasterId r:id="rId35"/>
  </p:notesMasterIdLst>
  <p:handoutMasterIdLst>
    <p:handoutMasterId r:id="rId36"/>
  </p:handoutMasterIdLst>
  <p:sldIdLst>
    <p:sldId id="538" r:id="rId3"/>
    <p:sldId id="534" r:id="rId4"/>
    <p:sldId id="565" r:id="rId5"/>
    <p:sldId id="546" r:id="rId6"/>
    <p:sldId id="558" r:id="rId7"/>
    <p:sldId id="521" r:id="rId8"/>
    <p:sldId id="564" r:id="rId9"/>
    <p:sldId id="545" r:id="rId10"/>
    <p:sldId id="532" r:id="rId11"/>
    <p:sldId id="392" r:id="rId12"/>
    <p:sldId id="393" r:id="rId13"/>
    <p:sldId id="541" r:id="rId14"/>
    <p:sldId id="540" r:id="rId15"/>
    <p:sldId id="559" r:id="rId16"/>
    <p:sldId id="507" r:id="rId17"/>
    <p:sldId id="508" r:id="rId18"/>
    <p:sldId id="509" r:id="rId19"/>
    <p:sldId id="560" r:id="rId20"/>
    <p:sldId id="548" r:id="rId21"/>
    <p:sldId id="549" r:id="rId22"/>
    <p:sldId id="551" r:id="rId23"/>
    <p:sldId id="553" r:id="rId24"/>
    <p:sldId id="407" r:id="rId25"/>
    <p:sldId id="341" r:id="rId26"/>
    <p:sldId id="555" r:id="rId27"/>
    <p:sldId id="557" r:id="rId28"/>
    <p:sldId id="562" r:id="rId29"/>
    <p:sldId id="543" r:id="rId30"/>
    <p:sldId id="423" r:id="rId31"/>
    <p:sldId id="519" r:id="rId32"/>
    <p:sldId id="450" r:id="rId33"/>
    <p:sldId id="544" r:id="rId34"/>
  </p:sldIdLst>
  <p:sldSz cx="12192000" cy="6858000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FF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9" d="100"/>
          <a:sy n="89" d="100"/>
        </p:scale>
        <p:origin x="-570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1C3250-15D9-4DF3-BA3F-7229D1B8E4D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70653E-3F41-4473-8310-6AD96DF922E1}">
      <dgm:prSet custT="1"/>
      <dgm:spPr/>
      <dgm:t>
        <a:bodyPr/>
        <a:lstStyle/>
        <a:p>
          <a:pPr algn="ctr" rtl="0"/>
          <a:r>
            <a: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ДОПИНГ</a:t>
          </a:r>
          <a:r>
            <a: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совершение одного или нескольких нарушений антидопинговых правил.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B9572C-C491-4EB2-8B41-D8FB57572A88}" type="parTrans" cxnId="{DDEE6D8C-BD73-443C-A20A-6E3E362C4220}">
      <dgm:prSet/>
      <dgm:spPr/>
      <dgm:t>
        <a:bodyPr/>
        <a:lstStyle/>
        <a:p>
          <a:endParaRPr lang="ru-RU"/>
        </a:p>
      </dgm:t>
    </dgm:pt>
    <dgm:pt modelId="{E06694B3-535F-483C-999A-9AFE1F394747}" type="sibTrans" cxnId="{DDEE6D8C-BD73-443C-A20A-6E3E362C4220}">
      <dgm:prSet/>
      <dgm:spPr/>
      <dgm:t>
        <a:bodyPr/>
        <a:lstStyle/>
        <a:p>
          <a:endParaRPr lang="ru-RU"/>
        </a:p>
      </dgm:t>
    </dgm:pt>
    <dgm:pt modelId="{B529140D-918F-4978-9AE9-12C3C4B7061F}" type="pres">
      <dgm:prSet presAssocID="{EC1C3250-15D9-4DF3-BA3F-7229D1B8E4D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BD252F-95DB-4484-B002-CA792CDA682C}" type="pres">
      <dgm:prSet presAssocID="{2370653E-3F41-4473-8310-6AD96DF922E1}" presName="parentText" presStyleLbl="node1" presStyleIdx="0" presStyleCnt="1" custScaleY="111100" custLinFactNeighborX="-1114" custLinFactNeighborY="75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8A8947-CDAF-43A5-8B63-D83D33CB2F02}" type="presOf" srcId="{2370653E-3F41-4473-8310-6AD96DF922E1}" destId="{BCBD252F-95DB-4484-B002-CA792CDA682C}" srcOrd="0" destOrd="0" presId="urn:microsoft.com/office/officeart/2005/8/layout/vList2"/>
    <dgm:cxn modelId="{C9434099-4F00-4251-80CE-BC4B30B85331}" type="presOf" srcId="{EC1C3250-15D9-4DF3-BA3F-7229D1B8E4DA}" destId="{B529140D-918F-4978-9AE9-12C3C4B7061F}" srcOrd="0" destOrd="0" presId="urn:microsoft.com/office/officeart/2005/8/layout/vList2"/>
    <dgm:cxn modelId="{DDEE6D8C-BD73-443C-A20A-6E3E362C4220}" srcId="{EC1C3250-15D9-4DF3-BA3F-7229D1B8E4DA}" destId="{2370653E-3F41-4473-8310-6AD96DF922E1}" srcOrd="0" destOrd="0" parTransId="{60B9572C-C491-4EB2-8B41-D8FB57572A88}" sibTransId="{E06694B3-535F-483C-999A-9AFE1F394747}"/>
    <dgm:cxn modelId="{C4A887B3-A810-4691-8670-58E2582A92D5}" type="presParOf" srcId="{B529140D-918F-4978-9AE9-12C3C4B7061F}" destId="{BCBD252F-95DB-4484-B002-CA792CDA682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A067A5-5652-450A-8CB5-789A50DFBAF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24C1B4-B412-4531-AFA4-2E9965AAA5AB}">
      <dgm:prSet custT="1"/>
      <dgm:spPr/>
      <dgm:t>
        <a:bodyPr/>
        <a:lstStyle/>
        <a:p>
          <a:pPr algn="ctr" rtl="0"/>
          <a:r>
            <a:rPr lang="ru-RU" sz="2400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Запрещенная субстанция может иметь</a:t>
          </a:r>
        </a:p>
        <a:p>
          <a:pPr algn="ctr" rtl="0"/>
          <a:r>
            <a:rPr lang="ru-RU" sz="2400" b="1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несколько вариантов названия</a:t>
          </a:r>
          <a:endParaRPr lang="ru-RU" sz="2400" b="1" u="none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3E2555-2911-49FB-9144-D7CABE5E78E3}" type="parTrans" cxnId="{BC5FC6D3-7225-46E3-A421-994B5EB4E8DB}">
      <dgm:prSet/>
      <dgm:spPr/>
      <dgm:t>
        <a:bodyPr/>
        <a:lstStyle/>
        <a:p>
          <a:endParaRPr lang="ru-RU"/>
        </a:p>
      </dgm:t>
    </dgm:pt>
    <dgm:pt modelId="{32626AE3-8BB4-4E00-A479-746AFEFEFA78}" type="sibTrans" cxnId="{BC5FC6D3-7225-46E3-A421-994B5EB4E8DB}">
      <dgm:prSet/>
      <dgm:spPr/>
      <dgm:t>
        <a:bodyPr/>
        <a:lstStyle/>
        <a:p>
          <a:endParaRPr lang="ru-RU"/>
        </a:p>
      </dgm:t>
    </dgm:pt>
    <dgm:pt modelId="{358D2A42-75C8-4085-9111-D230B1BA57F4}" type="pres">
      <dgm:prSet presAssocID="{D8A067A5-5652-450A-8CB5-789A50DFBAF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4A91C1-E9AE-429D-8E94-63F6F7EC8F6B}" type="pres">
      <dgm:prSet presAssocID="{8224C1B4-B412-4531-AFA4-2E9965AAA5A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5FC6D3-7225-46E3-A421-994B5EB4E8DB}" srcId="{D8A067A5-5652-450A-8CB5-789A50DFBAF9}" destId="{8224C1B4-B412-4531-AFA4-2E9965AAA5AB}" srcOrd="0" destOrd="0" parTransId="{023E2555-2911-49FB-9144-D7CABE5E78E3}" sibTransId="{32626AE3-8BB4-4E00-A479-746AFEFEFA78}"/>
    <dgm:cxn modelId="{F5589C18-0543-4041-9FFC-2B9B38022D82}" type="presOf" srcId="{8224C1B4-B412-4531-AFA4-2E9965AAA5AB}" destId="{C54A91C1-E9AE-429D-8E94-63F6F7EC8F6B}" srcOrd="0" destOrd="0" presId="urn:microsoft.com/office/officeart/2005/8/layout/vList2"/>
    <dgm:cxn modelId="{E2D7F4FA-B269-4265-8D53-F6600D57798B}" type="presOf" srcId="{D8A067A5-5652-450A-8CB5-789A50DFBAF9}" destId="{358D2A42-75C8-4085-9111-D230B1BA57F4}" srcOrd="0" destOrd="0" presId="urn:microsoft.com/office/officeart/2005/8/layout/vList2"/>
    <dgm:cxn modelId="{BF1E788A-1A7D-45AA-9C0B-F3C880EB2D40}" type="presParOf" srcId="{358D2A42-75C8-4085-9111-D230B1BA57F4}" destId="{C54A91C1-E9AE-429D-8E94-63F6F7EC8F6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C75BB2-6FBF-4E8B-A4EC-A385C2D3533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C5E88F-D9FC-4F9B-A584-E8BC6B50DD3E}">
      <dgm:prSet/>
      <dgm:spPr/>
      <dgm:t>
        <a:bodyPr/>
        <a:lstStyle/>
        <a:p>
          <a:pPr rtl="0"/>
          <a:r>
            <a:rPr lang="ru-RU" b="1" dirty="0" smtClean="0"/>
            <a:t>Адрес сервиса:  </a:t>
          </a:r>
          <a:r>
            <a:rPr lang="en-US" b="1" u="sng" dirty="0" smtClean="0"/>
            <a:t>list.rusada.ru</a:t>
          </a:r>
          <a:r>
            <a:rPr lang="ru-RU" b="1" dirty="0" smtClean="0"/>
            <a:t> </a:t>
          </a:r>
          <a:endParaRPr lang="ru-RU" dirty="0"/>
        </a:p>
      </dgm:t>
    </dgm:pt>
    <dgm:pt modelId="{3621D05B-4093-42EC-B963-D310D5AA37A7}" type="parTrans" cxnId="{A1B8976C-08B0-4FFB-8912-D2A758195768}">
      <dgm:prSet/>
      <dgm:spPr/>
      <dgm:t>
        <a:bodyPr/>
        <a:lstStyle/>
        <a:p>
          <a:endParaRPr lang="ru-RU"/>
        </a:p>
      </dgm:t>
    </dgm:pt>
    <dgm:pt modelId="{2DF06F0C-17CC-4797-AA59-4825EB473943}" type="sibTrans" cxnId="{A1B8976C-08B0-4FFB-8912-D2A758195768}">
      <dgm:prSet/>
      <dgm:spPr/>
      <dgm:t>
        <a:bodyPr/>
        <a:lstStyle/>
        <a:p>
          <a:endParaRPr lang="ru-RU"/>
        </a:p>
      </dgm:t>
    </dgm:pt>
    <dgm:pt modelId="{EFC5F8DC-424C-4502-BC21-EDA14C5A9B03}" type="pres">
      <dgm:prSet presAssocID="{99C75BB2-6FBF-4E8B-A4EC-A385C2D3533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0A7CA2-2EB6-4176-8158-3BBC1C94CFEE}" type="pres">
      <dgm:prSet presAssocID="{05C5E88F-D9FC-4F9B-A584-E8BC6B50DD3E}" presName="parentText" presStyleLbl="node1" presStyleIdx="0" presStyleCnt="1" custLinFactNeighborY="108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B8976C-08B0-4FFB-8912-D2A758195768}" srcId="{99C75BB2-6FBF-4E8B-A4EC-A385C2D35330}" destId="{05C5E88F-D9FC-4F9B-A584-E8BC6B50DD3E}" srcOrd="0" destOrd="0" parTransId="{3621D05B-4093-42EC-B963-D310D5AA37A7}" sibTransId="{2DF06F0C-17CC-4797-AA59-4825EB473943}"/>
    <dgm:cxn modelId="{5D07F310-7511-4639-9B11-332378EE927C}" type="presOf" srcId="{99C75BB2-6FBF-4E8B-A4EC-A385C2D35330}" destId="{EFC5F8DC-424C-4502-BC21-EDA14C5A9B03}" srcOrd="0" destOrd="0" presId="urn:microsoft.com/office/officeart/2005/8/layout/vList2"/>
    <dgm:cxn modelId="{6FA4EBB5-5922-4CBD-9495-0BC07982D974}" type="presOf" srcId="{05C5E88F-D9FC-4F9B-A584-E8BC6B50DD3E}" destId="{5D0A7CA2-2EB6-4176-8158-3BBC1C94CFEE}" srcOrd="0" destOrd="0" presId="urn:microsoft.com/office/officeart/2005/8/layout/vList2"/>
    <dgm:cxn modelId="{3AA1E6F6-BECC-4560-94A8-08F63FE55158}" type="presParOf" srcId="{EFC5F8DC-424C-4502-BC21-EDA14C5A9B03}" destId="{5D0A7CA2-2EB6-4176-8158-3BBC1C94CFE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7FD6FF-F27F-489F-8DE8-97E1ADF9E63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83AC009-F3FF-495E-A516-89C3682E676B}">
      <dgm:prSet/>
      <dgm:spPr/>
      <dgm:t>
        <a:bodyPr/>
        <a:lstStyle/>
        <a:p>
          <a:pPr algn="ctr" rtl="0"/>
          <a:r>
            <a:rPr lang="ru-RU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Исключение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наличие у спортсмена разрешения на ТИ!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B0EFB2-B8D3-40B3-9C2F-146540B1F520}" type="parTrans" cxnId="{EE6A60C4-0292-4150-B0AB-604D7B4624D4}">
      <dgm:prSet/>
      <dgm:spPr/>
      <dgm:t>
        <a:bodyPr/>
        <a:lstStyle/>
        <a:p>
          <a:endParaRPr lang="ru-RU"/>
        </a:p>
      </dgm:t>
    </dgm:pt>
    <dgm:pt modelId="{C075F08C-4491-4732-8306-CC46236FF00C}" type="sibTrans" cxnId="{EE6A60C4-0292-4150-B0AB-604D7B4624D4}">
      <dgm:prSet/>
      <dgm:spPr/>
      <dgm:t>
        <a:bodyPr/>
        <a:lstStyle/>
        <a:p>
          <a:endParaRPr lang="ru-RU"/>
        </a:p>
      </dgm:t>
    </dgm:pt>
    <dgm:pt modelId="{8074C384-3781-47B4-B2B8-DAD43143DDB6}" type="pres">
      <dgm:prSet presAssocID="{4F7FD6FF-F27F-489F-8DE8-97E1ADF9E63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1F1F36-5387-4F8D-9B24-254A7A251A28}" type="pres">
      <dgm:prSet presAssocID="{683AC009-F3FF-495E-A516-89C3682E676B}" presName="parentText" presStyleLbl="node1" presStyleIdx="0" presStyleCnt="1" custLinFactNeighborX="2972" custLinFactNeighborY="156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1C4403-DFFE-4FD4-9920-9EC2BAA88B90}" type="presOf" srcId="{683AC009-F3FF-495E-A516-89C3682E676B}" destId="{311F1F36-5387-4F8D-9B24-254A7A251A28}" srcOrd="0" destOrd="0" presId="urn:microsoft.com/office/officeart/2005/8/layout/vList2"/>
    <dgm:cxn modelId="{EE6A60C4-0292-4150-B0AB-604D7B4624D4}" srcId="{4F7FD6FF-F27F-489F-8DE8-97E1ADF9E63B}" destId="{683AC009-F3FF-495E-A516-89C3682E676B}" srcOrd="0" destOrd="0" parTransId="{39B0EFB2-B8D3-40B3-9C2F-146540B1F520}" sibTransId="{C075F08C-4491-4732-8306-CC46236FF00C}"/>
    <dgm:cxn modelId="{48A8669B-629D-4864-81D8-97625AF4FF09}" type="presOf" srcId="{4F7FD6FF-F27F-489F-8DE8-97E1ADF9E63B}" destId="{8074C384-3781-47B4-B2B8-DAD43143DDB6}" srcOrd="0" destOrd="0" presId="urn:microsoft.com/office/officeart/2005/8/layout/vList2"/>
    <dgm:cxn modelId="{92D6231F-8502-4EC8-BDA6-5466E1EE7AA2}" type="presParOf" srcId="{8074C384-3781-47B4-B2B8-DAD43143DDB6}" destId="{311F1F36-5387-4F8D-9B24-254A7A251A2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6941B92-1275-4E92-924A-FAD3D2BF640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4A5B88B6-16AA-48B1-B1FD-C09D6F2D9975}">
      <dgm:prSet custT="1"/>
      <dgm:spPr/>
      <dgm:t>
        <a:bodyPr/>
        <a:lstStyle/>
        <a:p>
          <a:pPr algn="ctr" rtl="0"/>
          <a:r>
            <a: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Период дисквалификации может быть пожизненным!</a:t>
          </a:r>
          <a:endParaRPr lang="ru-RU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9B0397-9D00-4FFD-891A-17986E4E7B62}" type="parTrans" cxnId="{9C847955-0C0C-4C16-8CF2-3E8BF7926CD9}">
      <dgm:prSet/>
      <dgm:spPr/>
      <dgm:t>
        <a:bodyPr/>
        <a:lstStyle/>
        <a:p>
          <a:endParaRPr lang="ru-RU"/>
        </a:p>
      </dgm:t>
    </dgm:pt>
    <dgm:pt modelId="{D9789FE9-98EE-47DC-97CC-1115585E094B}" type="sibTrans" cxnId="{9C847955-0C0C-4C16-8CF2-3E8BF7926CD9}">
      <dgm:prSet/>
      <dgm:spPr/>
      <dgm:t>
        <a:bodyPr/>
        <a:lstStyle/>
        <a:p>
          <a:endParaRPr lang="ru-RU"/>
        </a:p>
      </dgm:t>
    </dgm:pt>
    <dgm:pt modelId="{19DCDAA1-6F56-43E2-AA94-85088FCE7012}" type="pres">
      <dgm:prSet presAssocID="{56941B92-1275-4E92-924A-FAD3D2BF640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CDE1F3-1CE9-4F1F-B3E7-48ABB0D7F550}" type="pres">
      <dgm:prSet presAssocID="{4A5B88B6-16AA-48B1-B1FD-C09D6F2D9975}" presName="parentText" presStyleLbl="node1" presStyleIdx="0" presStyleCnt="1" custLinFactNeighborX="-10603" custLinFactNeighborY="36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9FE65E-36D4-4FA2-809F-E993EAC9A94F}" type="presOf" srcId="{4A5B88B6-16AA-48B1-B1FD-C09D6F2D9975}" destId="{7ACDE1F3-1CE9-4F1F-B3E7-48ABB0D7F550}" srcOrd="0" destOrd="0" presId="urn:microsoft.com/office/officeart/2005/8/layout/vList2"/>
    <dgm:cxn modelId="{9C847955-0C0C-4C16-8CF2-3E8BF7926CD9}" srcId="{56941B92-1275-4E92-924A-FAD3D2BF6401}" destId="{4A5B88B6-16AA-48B1-B1FD-C09D6F2D9975}" srcOrd="0" destOrd="0" parTransId="{F69B0397-9D00-4FFD-891A-17986E4E7B62}" sibTransId="{D9789FE9-98EE-47DC-97CC-1115585E094B}"/>
    <dgm:cxn modelId="{88800796-B30A-48BB-96F5-05B1AC3CE3AE}" type="presOf" srcId="{56941B92-1275-4E92-924A-FAD3D2BF6401}" destId="{19DCDAA1-6F56-43E2-AA94-85088FCE7012}" srcOrd="0" destOrd="0" presId="urn:microsoft.com/office/officeart/2005/8/layout/vList2"/>
    <dgm:cxn modelId="{2263D6F4-62E8-465A-B559-9C5F76344B41}" type="presParOf" srcId="{19DCDAA1-6F56-43E2-AA94-85088FCE7012}" destId="{7ACDE1F3-1CE9-4F1F-B3E7-48ABB0D7F55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621C446-38D7-44E8-AA1E-A48CE3020FC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6BF54D4-7261-472D-9696-FDF598E3524B}">
      <dgm:prSet custT="1"/>
      <dgm:spPr/>
      <dgm:t>
        <a:bodyPr/>
        <a:lstStyle/>
        <a:p>
          <a:pPr algn="ctr" rtl="0"/>
          <a:r>
            <a:rPr lang="ru-RU" sz="28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Исключение</a:t>
          </a:r>
          <a:r>
            <a: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наличие у спортсмена разрешения на ТИ!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F905F6-3107-4EB1-A55F-A9909EE6DC89}" type="parTrans" cxnId="{C7A99EC0-BF07-41D9-8918-90E312221EE6}">
      <dgm:prSet/>
      <dgm:spPr/>
      <dgm:t>
        <a:bodyPr/>
        <a:lstStyle/>
        <a:p>
          <a:endParaRPr lang="ru-RU"/>
        </a:p>
      </dgm:t>
    </dgm:pt>
    <dgm:pt modelId="{FF5D4CA1-E724-4D71-9EF0-15F1A0B29C76}" type="sibTrans" cxnId="{C7A99EC0-BF07-41D9-8918-90E312221EE6}">
      <dgm:prSet/>
      <dgm:spPr/>
      <dgm:t>
        <a:bodyPr/>
        <a:lstStyle/>
        <a:p>
          <a:endParaRPr lang="ru-RU"/>
        </a:p>
      </dgm:t>
    </dgm:pt>
    <dgm:pt modelId="{36B5970F-FA11-47DE-9EF7-7F1ADBE4B582}" type="pres">
      <dgm:prSet presAssocID="{3621C446-38D7-44E8-AA1E-A48CE3020FC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CDE1B0-6A93-49CE-96EB-FFD38202B6C3}" type="pres">
      <dgm:prSet presAssocID="{B6BF54D4-7261-472D-9696-FDF598E3524B}" presName="parentText" presStyleLbl="node1" presStyleIdx="0" presStyleCnt="1" custLinFactNeighborX="-1686" custLinFactNeighborY="-14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755F19-999A-41B0-959B-6DA18539B010}" type="presOf" srcId="{3621C446-38D7-44E8-AA1E-A48CE3020FC6}" destId="{36B5970F-FA11-47DE-9EF7-7F1ADBE4B582}" srcOrd="0" destOrd="0" presId="urn:microsoft.com/office/officeart/2005/8/layout/vList2"/>
    <dgm:cxn modelId="{C7A99EC0-BF07-41D9-8918-90E312221EE6}" srcId="{3621C446-38D7-44E8-AA1E-A48CE3020FC6}" destId="{B6BF54D4-7261-472D-9696-FDF598E3524B}" srcOrd="0" destOrd="0" parTransId="{86F905F6-3107-4EB1-A55F-A9909EE6DC89}" sibTransId="{FF5D4CA1-E724-4D71-9EF0-15F1A0B29C76}"/>
    <dgm:cxn modelId="{D465460A-19F6-4260-A044-713450B60EB9}" type="presOf" srcId="{B6BF54D4-7261-472D-9696-FDF598E3524B}" destId="{ABCDE1B0-6A93-49CE-96EB-FFD38202B6C3}" srcOrd="0" destOrd="0" presId="urn:microsoft.com/office/officeart/2005/8/layout/vList2"/>
    <dgm:cxn modelId="{0F4256A0-F849-4FEF-9102-434A64A22269}" type="presParOf" srcId="{36B5970F-FA11-47DE-9EF7-7F1ADBE4B582}" destId="{ABCDE1B0-6A93-49CE-96EB-FFD38202B6C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A39981A-5276-4ADA-869B-EBF17A1DFB5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9A22D5D5-A48E-429F-AABA-C943E19EB69B}">
      <dgm:prSet/>
      <dgm:spPr/>
      <dgm:t>
        <a:bodyPr/>
        <a:lstStyle/>
        <a:p>
          <a:pPr algn="ctr"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Помощь, поощрение, способствование, подстрекательство, вступление в сговор, сокрытие или любой другой вид намеренного соучастия, включая нарушение или попытку нарушения антидопинговых правил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F5F374-D57C-440D-A9B6-2BFEF1620DFB}" type="parTrans" cxnId="{62A918EA-BB1B-4F73-8539-CAF61FFF1B42}">
      <dgm:prSet/>
      <dgm:spPr/>
      <dgm:t>
        <a:bodyPr/>
        <a:lstStyle/>
        <a:p>
          <a:endParaRPr lang="ru-RU"/>
        </a:p>
      </dgm:t>
    </dgm:pt>
    <dgm:pt modelId="{9F8277B6-0682-4935-B8D2-228DE72701A7}" type="sibTrans" cxnId="{62A918EA-BB1B-4F73-8539-CAF61FFF1B42}">
      <dgm:prSet/>
      <dgm:spPr/>
      <dgm:t>
        <a:bodyPr/>
        <a:lstStyle/>
        <a:p>
          <a:endParaRPr lang="ru-RU"/>
        </a:p>
      </dgm:t>
    </dgm:pt>
    <dgm:pt modelId="{1C637B31-4EC0-4402-A18E-3CA701A183C3}" type="pres">
      <dgm:prSet presAssocID="{5A39981A-5276-4ADA-869B-EBF17A1DFB5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AF681A-0E25-4FF8-B228-261B84346FB0}" type="pres">
      <dgm:prSet presAssocID="{9A22D5D5-A48E-429F-AABA-C943E19EB69B}" presName="parentText" presStyleLbl="node1" presStyleIdx="0" presStyleCnt="1" custLinFactNeighborX="0" custLinFactNeighborY="-123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A7290D-1908-4E86-807C-FACACF6433B5}" type="presOf" srcId="{9A22D5D5-A48E-429F-AABA-C943E19EB69B}" destId="{E9AF681A-0E25-4FF8-B228-261B84346FB0}" srcOrd="0" destOrd="0" presId="urn:microsoft.com/office/officeart/2005/8/layout/vList2"/>
    <dgm:cxn modelId="{D6C9802A-1214-48F5-B102-8A497C97DD38}" type="presOf" srcId="{5A39981A-5276-4ADA-869B-EBF17A1DFB5C}" destId="{1C637B31-4EC0-4402-A18E-3CA701A183C3}" srcOrd="0" destOrd="0" presId="urn:microsoft.com/office/officeart/2005/8/layout/vList2"/>
    <dgm:cxn modelId="{62A918EA-BB1B-4F73-8539-CAF61FFF1B42}" srcId="{5A39981A-5276-4ADA-869B-EBF17A1DFB5C}" destId="{9A22D5D5-A48E-429F-AABA-C943E19EB69B}" srcOrd="0" destOrd="0" parTransId="{63F5F374-D57C-440D-A9B6-2BFEF1620DFB}" sibTransId="{9F8277B6-0682-4935-B8D2-228DE72701A7}"/>
    <dgm:cxn modelId="{676DF5B0-FAA2-4215-AEFA-361BA67F4F9B}" type="presParOf" srcId="{1C637B31-4EC0-4402-A18E-3CA701A183C3}" destId="{E9AF681A-0E25-4FF8-B228-261B84346FB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968BBD9-279C-4983-B404-811130EB798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6D5452B-E540-40D7-A8E6-0F4DDBB9538E}">
      <dgm:prSet/>
      <dgm:spPr/>
      <dgm:t>
        <a:bodyPr/>
        <a:lstStyle/>
        <a:p>
          <a:pPr algn="ctr"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Например, сотрудничество спортсмена в профессиональном качестве, с любым персоналом спортсмена, который отбывает срок дисквалификации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ABB6F3-77D5-4E45-B0E5-F816F63B16EC}" type="parTrans" cxnId="{50A3926D-6657-4677-90CC-75DC36FFF9D8}">
      <dgm:prSet/>
      <dgm:spPr/>
      <dgm:t>
        <a:bodyPr/>
        <a:lstStyle/>
        <a:p>
          <a:endParaRPr lang="ru-RU"/>
        </a:p>
      </dgm:t>
    </dgm:pt>
    <dgm:pt modelId="{D1F4100B-A095-4554-94C3-DE9275634DB7}" type="sibTrans" cxnId="{50A3926D-6657-4677-90CC-75DC36FFF9D8}">
      <dgm:prSet/>
      <dgm:spPr/>
      <dgm:t>
        <a:bodyPr/>
        <a:lstStyle/>
        <a:p>
          <a:endParaRPr lang="ru-RU"/>
        </a:p>
      </dgm:t>
    </dgm:pt>
    <dgm:pt modelId="{70A07241-B420-4149-ACA0-1C0245375D69}" type="pres">
      <dgm:prSet presAssocID="{7968BBD9-279C-4983-B404-811130EB798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65BD13-AC26-472D-ACE2-9844E104A410}" type="pres">
      <dgm:prSet presAssocID="{B6D5452B-E540-40D7-A8E6-0F4DDBB9538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A3926D-6657-4677-90CC-75DC36FFF9D8}" srcId="{7968BBD9-279C-4983-B404-811130EB798D}" destId="{B6D5452B-E540-40D7-A8E6-0F4DDBB9538E}" srcOrd="0" destOrd="0" parTransId="{28ABB6F3-77D5-4E45-B0E5-F816F63B16EC}" sibTransId="{D1F4100B-A095-4554-94C3-DE9275634DB7}"/>
    <dgm:cxn modelId="{C2ED800E-D252-4646-B021-400D7849F760}" type="presOf" srcId="{B6D5452B-E540-40D7-A8E6-0F4DDBB9538E}" destId="{3B65BD13-AC26-472D-ACE2-9844E104A410}" srcOrd="0" destOrd="0" presId="urn:microsoft.com/office/officeart/2005/8/layout/vList2"/>
    <dgm:cxn modelId="{FB7A944F-43D2-496B-8020-09B0D71F92E7}" type="presOf" srcId="{7968BBD9-279C-4983-B404-811130EB798D}" destId="{70A07241-B420-4149-ACA0-1C0245375D69}" srcOrd="0" destOrd="0" presId="urn:microsoft.com/office/officeart/2005/8/layout/vList2"/>
    <dgm:cxn modelId="{EA23B165-3D16-4B5E-B933-E5215A93B4B1}" type="presParOf" srcId="{70A07241-B420-4149-ACA0-1C0245375D69}" destId="{3B65BD13-AC26-472D-ACE2-9844E104A41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5D20F41-3A99-41EF-B4B2-EB3F4CCBCD1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DDCEB1-3B22-42AF-922F-ADABD0DE8D9A}">
      <dgm:prSet custT="1"/>
      <dgm:spPr/>
      <dgm:t>
        <a:bodyPr/>
        <a:lstStyle/>
        <a:p>
          <a:pPr rtl="0"/>
          <a:r>
            <a:rPr lang="en-US" sz="2800" b="0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rusada@rusada.ru</a:t>
          </a:r>
          <a:endParaRPr lang="ru-RU" sz="2800" b="0" u="sng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97A6FB-581C-491A-B721-26693D78DE86}" type="parTrans" cxnId="{79DA9E06-474E-4307-B393-2E5A7B15BD84}">
      <dgm:prSet/>
      <dgm:spPr/>
      <dgm:t>
        <a:bodyPr/>
        <a:lstStyle/>
        <a:p>
          <a:endParaRPr lang="ru-RU"/>
        </a:p>
      </dgm:t>
    </dgm:pt>
    <dgm:pt modelId="{6786CDA7-E82A-49D5-92BB-A25CF258690B}" type="sibTrans" cxnId="{79DA9E06-474E-4307-B393-2E5A7B15BD84}">
      <dgm:prSet/>
      <dgm:spPr/>
      <dgm:t>
        <a:bodyPr/>
        <a:lstStyle/>
        <a:p>
          <a:endParaRPr lang="ru-RU"/>
        </a:p>
      </dgm:t>
    </dgm:pt>
    <dgm:pt modelId="{06F0BF12-0347-47CD-9B7C-1D465D60AB23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Горячая линия: 8 (800) 770-03-32 (бесплатно по РФ)</a:t>
          </a:r>
          <a:b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+7 (965) 327-16-78</a:t>
          </a:r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+7 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(4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99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271 77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6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</a:t>
          </a:r>
          <a:endParaRPr lang="ru-RU" sz="20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8BC3E3-F58E-4EFB-B5D4-FC190C8CD649}" type="parTrans" cxnId="{259C326D-46AD-4350-8136-BF4D4B3E5C26}">
      <dgm:prSet/>
      <dgm:spPr/>
      <dgm:t>
        <a:bodyPr/>
        <a:lstStyle/>
        <a:p>
          <a:endParaRPr lang="ru-RU"/>
        </a:p>
      </dgm:t>
    </dgm:pt>
    <dgm:pt modelId="{B485D9BE-DE0E-40F4-B89A-314D2F3285ED}" type="sibTrans" cxnId="{259C326D-46AD-4350-8136-BF4D4B3E5C26}">
      <dgm:prSet/>
      <dgm:spPr/>
      <dgm:t>
        <a:bodyPr/>
        <a:lstStyle/>
        <a:p>
          <a:endParaRPr lang="ru-RU"/>
        </a:p>
      </dgm:t>
    </dgm:pt>
    <dgm:pt modelId="{07351370-F4EE-4F72-96C5-5C7BE0E0277B}">
      <dgm:prSet custT="1"/>
      <dgm:spPr/>
      <dgm:t>
        <a:bodyPr/>
        <a:lstStyle/>
        <a:p>
          <a:pPr rtl="0"/>
          <a:r>
            <a:rPr lang="ru-RU" sz="3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ПРОВЕРИТЬ ПРЕПАРАТ: </a:t>
          </a:r>
          <a:r>
            <a:rPr lang="en-US" sz="3200" b="0" u="sng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list.rusada.ru</a:t>
          </a:r>
          <a:endParaRPr lang="ru-RU" sz="3200" b="0" u="sng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2EBC91-E09F-4C1C-865D-0E2FCB5F395B}" type="parTrans" cxnId="{17932187-596B-4A3A-83D0-D87669BECF60}">
      <dgm:prSet/>
      <dgm:spPr/>
      <dgm:t>
        <a:bodyPr/>
        <a:lstStyle/>
        <a:p>
          <a:endParaRPr lang="ru-RU"/>
        </a:p>
      </dgm:t>
    </dgm:pt>
    <dgm:pt modelId="{C7775EDD-D88F-482A-B747-DF396E80C93C}" type="sibTrans" cxnId="{17932187-596B-4A3A-83D0-D87669BECF60}">
      <dgm:prSet/>
      <dgm:spPr/>
      <dgm:t>
        <a:bodyPr/>
        <a:lstStyle/>
        <a:p>
          <a:endParaRPr lang="ru-RU"/>
        </a:p>
      </dgm:t>
    </dgm:pt>
    <dgm:pt modelId="{B2735F6E-132F-469E-881A-EEF6385DF32E}">
      <dgm:prSet/>
      <dgm:spPr/>
      <dgm:t>
        <a:bodyPr/>
        <a:lstStyle/>
        <a:p>
          <a:pPr rtl="0"/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ОБУЧЕНИЕ: </a:t>
          </a:r>
          <a:r>
            <a:rPr lang="en-US" b="0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rusada.triagonal.net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82D33C-4393-40C4-8576-9ACA2CE2B0F6}" type="parTrans" cxnId="{5959051B-B52E-42EE-AA4C-27456FFF062A}">
      <dgm:prSet/>
      <dgm:spPr/>
      <dgm:t>
        <a:bodyPr/>
        <a:lstStyle/>
        <a:p>
          <a:endParaRPr lang="ru-RU"/>
        </a:p>
      </dgm:t>
    </dgm:pt>
    <dgm:pt modelId="{64DAD1ED-1B4D-4584-B119-742E0FEEFE30}" type="sibTrans" cxnId="{5959051B-B52E-42EE-AA4C-27456FFF062A}">
      <dgm:prSet/>
      <dgm:spPr/>
      <dgm:t>
        <a:bodyPr/>
        <a:lstStyle/>
        <a:p>
          <a:endParaRPr lang="ru-RU"/>
        </a:p>
      </dgm:t>
    </dgm:pt>
    <dgm:pt modelId="{C93E14D8-9350-4C15-AA12-59334C87EF8C}">
      <dgm:prSet custT="1"/>
      <dgm:spPr/>
      <dgm:t>
        <a:bodyPr/>
        <a:lstStyle/>
        <a:p>
          <a:pPr rtl="0"/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125284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г. Москва, Беговая ул., д.6А 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F71ECD-B10C-414D-A404-A8C9FA0601B4}" type="parTrans" cxnId="{ED74986B-EC45-488A-B3B0-541FE9934A3E}">
      <dgm:prSet/>
      <dgm:spPr/>
      <dgm:t>
        <a:bodyPr/>
        <a:lstStyle/>
        <a:p>
          <a:endParaRPr lang="ru-RU"/>
        </a:p>
      </dgm:t>
    </dgm:pt>
    <dgm:pt modelId="{8E126240-474B-4A83-8397-7B4EE63CBB93}" type="sibTrans" cxnId="{ED74986B-EC45-488A-B3B0-541FE9934A3E}">
      <dgm:prSet/>
      <dgm:spPr/>
      <dgm:t>
        <a:bodyPr/>
        <a:lstStyle/>
        <a:p>
          <a:endParaRPr lang="ru-RU"/>
        </a:p>
      </dgm:t>
    </dgm:pt>
    <dgm:pt modelId="{FBBC3019-E6D5-4CB3-895D-B7F26C98F21D}" type="pres">
      <dgm:prSet presAssocID="{65D20F41-3A99-41EF-B4B2-EB3F4CCBCD1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670CCE-8B3C-4D0E-BE3D-F7B82855AB9D}" type="pres">
      <dgm:prSet presAssocID="{1DDDCEB1-3B22-42AF-922F-ADABD0DE8D9A}" presName="linNode" presStyleCnt="0"/>
      <dgm:spPr/>
    </dgm:pt>
    <dgm:pt modelId="{E2857008-F7A7-454F-8430-FFB64A04F2BE}" type="pres">
      <dgm:prSet presAssocID="{1DDDCEB1-3B22-42AF-922F-ADABD0DE8D9A}" presName="parentText" presStyleLbl="node1" presStyleIdx="0" presStyleCnt="5" custScaleX="14304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97A5FD-C128-45DA-81AE-57AC999E23E4}" type="pres">
      <dgm:prSet presAssocID="{6786CDA7-E82A-49D5-92BB-A25CF258690B}" presName="sp" presStyleCnt="0"/>
      <dgm:spPr/>
    </dgm:pt>
    <dgm:pt modelId="{381CB5D2-A53F-48BE-8544-9713C744CC98}" type="pres">
      <dgm:prSet presAssocID="{06F0BF12-0347-47CD-9B7C-1D465D60AB23}" presName="linNode" presStyleCnt="0"/>
      <dgm:spPr/>
    </dgm:pt>
    <dgm:pt modelId="{347A345C-4821-4E42-A9B8-0E3CEF0BD09E}" type="pres">
      <dgm:prSet presAssocID="{06F0BF12-0347-47CD-9B7C-1D465D60AB23}" presName="parentText" presStyleLbl="node1" presStyleIdx="1" presStyleCnt="5" custScaleX="145409" custScaleY="13403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030D87-3649-4B76-9549-987AA3604FE8}" type="pres">
      <dgm:prSet presAssocID="{B485D9BE-DE0E-40F4-B89A-314D2F3285ED}" presName="sp" presStyleCnt="0"/>
      <dgm:spPr/>
    </dgm:pt>
    <dgm:pt modelId="{E684DC3D-C790-4697-9739-D68E6550D594}" type="pres">
      <dgm:prSet presAssocID="{07351370-F4EE-4F72-96C5-5C7BE0E0277B}" presName="linNode" presStyleCnt="0"/>
      <dgm:spPr/>
    </dgm:pt>
    <dgm:pt modelId="{67F746C0-DD9A-44B2-A724-C6FD7B5E883E}" type="pres">
      <dgm:prSet presAssocID="{07351370-F4EE-4F72-96C5-5C7BE0E0277B}" presName="parentText" presStyleLbl="node1" presStyleIdx="2" presStyleCnt="5" custScaleX="145332" custLinFactNeighborX="-302" custLinFactNeighborY="-110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571904-EBFB-413E-A86F-A3B81F364A6D}" type="pres">
      <dgm:prSet presAssocID="{C7775EDD-D88F-482A-B747-DF396E80C93C}" presName="sp" presStyleCnt="0"/>
      <dgm:spPr/>
    </dgm:pt>
    <dgm:pt modelId="{FD3C5511-5187-4208-A709-E3B8C0586A65}" type="pres">
      <dgm:prSet presAssocID="{B2735F6E-132F-469E-881A-EEF6385DF32E}" presName="linNode" presStyleCnt="0"/>
      <dgm:spPr/>
    </dgm:pt>
    <dgm:pt modelId="{CBCEDF2E-034F-480B-B850-6D82CC2D1C4F}" type="pres">
      <dgm:prSet presAssocID="{B2735F6E-132F-469E-881A-EEF6385DF32E}" presName="parentText" presStyleLbl="node1" presStyleIdx="3" presStyleCnt="5" custScaleX="144869" custLinFactNeighborX="-302" custLinFactNeighborY="196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6852FC-E4EC-4B05-A2FF-BFDF0AB6448C}" type="pres">
      <dgm:prSet presAssocID="{64DAD1ED-1B4D-4584-B119-742E0FEEFE30}" presName="sp" presStyleCnt="0"/>
      <dgm:spPr/>
    </dgm:pt>
    <dgm:pt modelId="{44FE2FB7-7C1D-4220-91CF-B69274F9C21A}" type="pres">
      <dgm:prSet presAssocID="{C93E14D8-9350-4C15-AA12-59334C87EF8C}" presName="linNode" presStyleCnt="0"/>
      <dgm:spPr/>
    </dgm:pt>
    <dgm:pt modelId="{B9431F01-9B7F-41E0-977A-C2BA3438BBF1}" type="pres">
      <dgm:prSet presAssocID="{C93E14D8-9350-4C15-AA12-59334C87EF8C}" presName="parentText" presStyleLbl="node1" presStyleIdx="4" presStyleCnt="5" custScaleX="14475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932187-596B-4A3A-83D0-D87669BECF60}" srcId="{65D20F41-3A99-41EF-B4B2-EB3F4CCBCD19}" destId="{07351370-F4EE-4F72-96C5-5C7BE0E0277B}" srcOrd="2" destOrd="0" parTransId="{A52EBC91-E09F-4C1C-865D-0E2FCB5F395B}" sibTransId="{C7775EDD-D88F-482A-B747-DF396E80C93C}"/>
    <dgm:cxn modelId="{ED74986B-EC45-488A-B3B0-541FE9934A3E}" srcId="{65D20F41-3A99-41EF-B4B2-EB3F4CCBCD19}" destId="{C93E14D8-9350-4C15-AA12-59334C87EF8C}" srcOrd="4" destOrd="0" parTransId="{5CF71ECD-B10C-414D-A404-A8C9FA0601B4}" sibTransId="{8E126240-474B-4A83-8397-7B4EE63CBB93}"/>
    <dgm:cxn modelId="{5959051B-B52E-42EE-AA4C-27456FFF062A}" srcId="{65D20F41-3A99-41EF-B4B2-EB3F4CCBCD19}" destId="{B2735F6E-132F-469E-881A-EEF6385DF32E}" srcOrd="3" destOrd="0" parTransId="{A282D33C-4393-40C4-8576-9ACA2CE2B0F6}" sibTransId="{64DAD1ED-1B4D-4584-B119-742E0FEEFE30}"/>
    <dgm:cxn modelId="{A5CCE56F-11C3-4507-876B-AA011FB67C1A}" type="presOf" srcId="{C93E14D8-9350-4C15-AA12-59334C87EF8C}" destId="{B9431F01-9B7F-41E0-977A-C2BA3438BBF1}" srcOrd="0" destOrd="0" presId="urn:microsoft.com/office/officeart/2005/8/layout/vList5"/>
    <dgm:cxn modelId="{DFDCA6AA-41B5-4E54-A770-288531017BA5}" type="presOf" srcId="{1DDDCEB1-3B22-42AF-922F-ADABD0DE8D9A}" destId="{E2857008-F7A7-454F-8430-FFB64A04F2BE}" srcOrd="0" destOrd="0" presId="urn:microsoft.com/office/officeart/2005/8/layout/vList5"/>
    <dgm:cxn modelId="{15B882DB-E5F7-43A1-BECF-DBCC1B985BCA}" type="presOf" srcId="{B2735F6E-132F-469E-881A-EEF6385DF32E}" destId="{CBCEDF2E-034F-480B-B850-6D82CC2D1C4F}" srcOrd="0" destOrd="0" presId="urn:microsoft.com/office/officeart/2005/8/layout/vList5"/>
    <dgm:cxn modelId="{0F57DCE4-6357-4C1D-83B5-E4FACADFD872}" type="presOf" srcId="{65D20F41-3A99-41EF-B4B2-EB3F4CCBCD19}" destId="{FBBC3019-E6D5-4CB3-895D-B7F26C98F21D}" srcOrd="0" destOrd="0" presId="urn:microsoft.com/office/officeart/2005/8/layout/vList5"/>
    <dgm:cxn modelId="{79DA9E06-474E-4307-B393-2E5A7B15BD84}" srcId="{65D20F41-3A99-41EF-B4B2-EB3F4CCBCD19}" destId="{1DDDCEB1-3B22-42AF-922F-ADABD0DE8D9A}" srcOrd="0" destOrd="0" parTransId="{B697A6FB-581C-491A-B721-26693D78DE86}" sibTransId="{6786CDA7-E82A-49D5-92BB-A25CF258690B}"/>
    <dgm:cxn modelId="{3DAED4F2-8FA6-4020-A0D5-EC7531028569}" type="presOf" srcId="{07351370-F4EE-4F72-96C5-5C7BE0E0277B}" destId="{67F746C0-DD9A-44B2-A724-C6FD7B5E883E}" srcOrd="0" destOrd="0" presId="urn:microsoft.com/office/officeart/2005/8/layout/vList5"/>
    <dgm:cxn modelId="{3D11F4A1-4543-4CB7-869D-C750BA7FCE58}" type="presOf" srcId="{06F0BF12-0347-47CD-9B7C-1D465D60AB23}" destId="{347A345C-4821-4E42-A9B8-0E3CEF0BD09E}" srcOrd="0" destOrd="0" presId="urn:microsoft.com/office/officeart/2005/8/layout/vList5"/>
    <dgm:cxn modelId="{259C326D-46AD-4350-8136-BF4D4B3E5C26}" srcId="{65D20F41-3A99-41EF-B4B2-EB3F4CCBCD19}" destId="{06F0BF12-0347-47CD-9B7C-1D465D60AB23}" srcOrd="1" destOrd="0" parTransId="{718BC3E3-F58E-4EFB-B5D4-FC190C8CD649}" sibTransId="{B485D9BE-DE0E-40F4-B89A-314D2F3285ED}"/>
    <dgm:cxn modelId="{9464DFCF-14B6-4A19-97FA-3477B1B97DD6}" type="presParOf" srcId="{FBBC3019-E6D5-4CB3-895D-B7F26C98F21D}" destId="{6E670CCE-8B3C-4D0E-BE3D-F7B82855AB9D}" srcOrd="0" destOrd="0" presId="urn:microsoft.com/office/officeart/2005/8/layout/vList5"/>
    <dgm:cxn modelId="{439B1769-076A-4D45-9FFB-2F83CB64A47A}" type="presParOf" srcId="{6E670CCE-8B3C-4D0E-BE3D-F7B82855AB9D}" destId="{E2857008-F7A7-454F-8430-FFB64A04F2BE}" srcOrd="0" destOrd="0" presId="urn:microsoft.com/office/officeart/2005/8/layout/vList5"/>
    <dgm:cxn modelId="{272C75CB-8335-4290-8E25-DA3177EA19D0}" type="presParOf" srcId="{FBBC3019-E6D5-4CB3-895D-B7F26C98F21D}" destId="{9797A5FD-C128-45DA-81AE-57AC999E23E4}" srcOrd="1" destOrd="0" presId="urn:microsoft.com/office/officeart/2005/8/layout/vList5"/>
    <dgm:cxn modelId="{43F6C4A4-09A0-41E4-9303-9C1DD8A36689}" type="presParOf" srcId="{FBBC3019-E6D5-4CB3-895D-B7F26C98F21D}" destId="{381CB5D2-A53F-48BE-8544-9713C744CC98}" srcOrd="2" destOrd="0" presId="urn:microsoft.com/office/officeart/2005/8/layout/vList5"/>
    <dgm:cxn modelId="{F6A0DF26-2F6F-4ED3-A6B3-D6980ACBCB65}" type="presParOf" srcId="{381CB5D2-A53F-48BE-8544-9713C744CC98}" destId="{347A345C-4821-4E42-A9B8-0E3CEF0BD09E}" srcOrd="0" destOrd="0" presId="urn:microsoft.com/office/officeart/2005/8/layout/vList5"/>
    <dgm:cxn modelId="{3D4B7BAB-34F8-45EB-820C-A9CE336827D4}" type="presParOf" srcId="{FBBC3019-E6D5-4CB3-895D-B7F26C98F21D}" destId="{2B030D87-3649-4B76-9549-987AA3604FE8}" srcOrd="3" destOrd="0" presId="urn:microsoft.com/office/officeart/2005/8/layout/vList5"/>
    <dgm:cxn modelId="{D9FA2531-7000-40B4-92F2-EADF480035C9}" type="presParOf" srcId="{FBBC3019-E6D5-4CB3-895D-B7F26C98F21D}" destId="{E684DC3D-C790-4697-9739-D68E6550D594}" srcOrd="4" destOrd="0" presId="urn:microsoft.com/office/officeart/2005/8/layout/vList5"/>
    <dgm:cxn modelId="{6DC412AC-BD1F-4B48-83EE-8A882A986134}" type="presParOf" srcId="{E684DC3D-C790-4697-9739-D68E6550D594}" destId="{67F746C0-DD9A-44B2-A724-C6FD7B5E883E}" srcOrd="0" destOrd="0" presId="urn:microsoft.com/office/officeart/2005/8/layout/vList5"/>
    <dgm:cxn modelId="{D5771676-FB17-4ABC-B1AD-CDD2C7D760F2}" type="presParOf" srcId="{FBBC3019-E6D5-4CB3-895D-B7F26C98F21D}" destId="{04571904-EBFB-413E-A86F-A3B81F364A6D}" srcOrd="5" destOrd="0" presId="urn:microsoft.com/office/officeart/2005/8/layout/vList5"/>
    <dgm:cxn modelId="{6B7D18DE-8905-44B2-B367-BF6082E651FB}" type="presParOf" srcId="{FBBC3019-E6D5-4CB3-895D-B7F26C98F21D}" destId="{FD3C5511-5187-4208-A709-E3B8C0586A65}" srcOrd="6" destOrd="0" presId="urn:microsoft.com/office/officeart/2005/8/layout/vList5"/>
    <dgm:cxn modelId="{ED65EC2E-51A1-4668-82CF-C13B9244A8D1}" type="presParOf" srcId="{FD3C5511-5187-4208-A709-E3B8C0586A65}" destId="{CBCEDF2E-034F-480B-B850-6D82CC2D1C4F}" srcOrd="0" destOrd="0" presId="urn:microsoft.com/office/officeart/2005/8/layout/vList5"/>
    <dgm:cxn modelId="{ABA546B6-3731-4F33-B260-865765470AFF}" type="presParOf" srcId="{FBBC3019-E6D5-4CB3-895D-B7F26C98F21D}" destId="{226852FC-E4EC-4B05-A2FF-BFDF0AB6448C}" srcOrd="7" destOrd="0" presId="urn:microsoft.com/office/officeart/2005/8/layout/vList5"/>
    <dgm:cxn modelId="{7E99A2CB-277D-4067-BE04-7046F80CA5C3}" type="presParOf" srcId="{FBBC3019-E6D5-4CB3-895D-B7F26C98F21D}" destId="{44FE2FB7-7C1D-4220-91CF-B69274F9C21A}" srcOrd="8" destOrd="0" presId="urn:microsoft.com/office/officeart/2005/8/layout/vList5"/>
    <dgm:cxn modelId="{0B7019C3-9F6C-4839-984C-2FBCA7C792A4}" type="presParOf" srcId="{44FE2FB7-7C1D-4220-91CF-B69274F9C21A}" destId="{B9431F01-9B7F-41E0-977A-C2BA3438BBF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BD252F-95DB-4484-B002-CA792CDA682C}">
      <dsp:nvSpPr>
        <dsp:cNvPr id="0" name=""/>
        <dsp:cNvSpPr/>
      </dsp:nvSpPr>
      <dsp:spPr>
        <a:xfrm>
          <a:off x="0" y="136241"/>
          <a:ext cx="7460672" cy="18588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ДОПИНГ</a:t>
          </a:r>
          <a:r>
            <a:rPr lang="ru-RU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совершение одного или нескольких нарушений антидопинговых правил.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0740" y="226981"/>
        <a:ext cx="7279192" cy="16773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4A91C1-E9AE-429D-8E94-63F6F7EC8F6B}">
      <dsp:nvSpPr>
        <dsp:cNvPr id="0" name=""/>
        <dsp:cNvSpPr/>
      </dsp:nvSpPr>
      <dsp:spPr>
        <a:xfrm>
          <a:off x="0" y="57"/>
          <a:ext cx="6768104" cy="8308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Запрещенная субстанция может иметь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несколько вариантов названия</a:t>
          </a:r>
          <a:endParaRPr lang="ru-RU" sz="2400" b="1" u="none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560" y="40617"/>
        <a:ext cx="6686984" cy="7497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0A7CA2-2EB6-4176-8158-3BBC1C94CFEE}">
      <dsp:nvSpPr>
        <dsp:cNvPr id="0" name=""/>
        <dsp:cNvSpPr/>
      </dsp:nvSpPr>
      <dsp:spPr>
        <a:xfrm>
          <a:off x="0" y="154548"/>
          <a:ext cx="7369330" cy="865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kern="1200" dirty="0" smtClean="0"/>
            <a:t>Адрес сервиса:  </a:t>
          </a:r>
          <a:r>
            <a:rPr lang="en-US" sz="3700" b="1" u="sng" kern="1200" dirty="0" smtClean="0"/>
            <a:t>list.rusada.ru</a:t>
          </a:r>
          <a:r>
            <a:rPr lang="ru-RU" sz="3700" b="1" kern="1200" dirty="0" smtClean="0"/>
            <a:t> </a:t>
          </a:r>
          <a:endParaRPr lang="ru-RU" sz="3700" kern="1200" dirty="0"/>
        </a:p>
      </dsp:txBody>
      <dsp:txXfrm>
        <a:off x="42265" y="196813"/>
        <a:ext cx="7284800" cy="7812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1F1F36-5387-4F8D-9B24-254A7A251A28}">
      <dsp:nvSpPr>
        <dsp:cNvPr id="0" name=""/>
        <dsp:cNvSpPr/>
      </dsp:nvSpPr>
      <dsp:spPr>
        <a:xfrm>
          <a:off x="0" y="33957"/>
          <a:ext cx="4929071" cy="168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Исключение</a:t>
          </a:r>
          <a:r>
            <a:rPr lang="ru-RU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наличие у спортсмена разрешения на ТИ!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245" y="116202"/>
        <a:ext cx="4764581" cy="15203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CDE1F3-1CE9-4F1F-B3E7-48ABB0D7F550}">
      <dsp:nvSpPr>
        <dsp:cNvPr id="0" name=""/>
        <dsp:cNvSpPr/>
      </dsp:nvSpPr>
      <dsp:spPr>
        <a:xfrm>
          <a:off x="0" y="62854"/>
          <a:ext cx="7499798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Период дисквалификации может быть пожизненным!</a:t>
          </a:r>
          <a:endParaRPr lang="ru-RU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399" y="122253"/>
        <a:ext cx="7381000" cy="10980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CDE1B0-6A93-49CE-96EB-FFD38202B6C3}">
      <dsp:nvSpPr>
        <dsp:cNvPr id="0" name=""/>
        <dsp:cNvSpPr/>
      </dsp:nvSpPr>
      <dsp:spPr>
        <a:xfrm>
          <a:off x="0" y="74051"/>
          <a:ext cx="7835588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Исключение</a:t>
          </a:r>
          <a:r>
            <a:rPr lang="ru-RU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наличие у спортсмена разрешения на ТИ!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399" y="133450"/>
        <a:ext cx="7716790" cy="10980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AF681A-0E25-4FF8-B228-261B84346FB0}">
      <dsp:nvSpPr>
        <dsp:cNvPr id="0" name=""/>
        <dsp:cNvSpPr/>
      </dsp:nvSpPr>
      <dsp:spPr>
        <a:xfrm>
          <a:off x="0" y="22116"/>
          <a:ext cx="10800952" cy="14215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Помощь, поощрение, способствование, подстрекательство, вступление в сговор, сокрытие или любой другой вид намеренного соучастия, включая нарушение или попытку нарушения антидопинговых правил</a:t>
          </a:r>
          <a:endParaRPr lang="ru-RU" sz="2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394" y="91510"/>
        <a:ext cx="10662164" cy="128276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65BD13-AC26-472D-ACE2-9844E104A410}">
      <dsp:nvSpPr>
        <dsp:cNvPr id="0" name=""/>
        <dsp:cNvSpPr/>
      </dsp:nvSpPr>
      <dsp:spPr>
        <a:xfrm>
          <a:off x="0" y="7699"/>
          <a:ext cx="10584929" cy="13689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Например, сотрудничество спортсмена в профессиональном качестве, с любым персоналом спортсмена, который отбывает срок дисквалификации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824" y="74523"/>
        <a:ext cx="10451281" cy="123525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857008-F7A7-454F-8430-FFB64A04F2BE}">
      <dsp:nvSpPr>
        <dsp:cNvPr id="0" name=""/>
        <dsp:cNvSpPr/>
      </dsp:nvSpPr>
      <dsp:spPr>
        <a:xfrm>
          <a:off x="2357298" y="1272"/>
          <a:ext cx="5091785" cy="10944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rusada@rusada.ru</a:t>
          </a:r>
          <a:endParaRPr lang="ru-RU" sz="2800" b="0" u="sng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10723" y="54697"/>
        <a:ext cx="4984935" cy="987561"/>
      </dsp:txXfrm>
    </dsp:sp>
    <dsp:sp modelId="{347A345C-4821-4E42-A9B8-0E3CEF0BD09E}">
      <dsp:nvSpPr>
        <dsp:cNvPr id="0" name=""/>
        <dsp:cNvSpPr/>
      </dsp:nvSpPr>
      <dsp:spPr>
        <a:xfrm>
          <a:off x="2357298" y="1150404"/>
          <a:ext cx="5170987" cy="14668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Горячая линия: 8 (800) 770-03-32 (бесплатно по РФ)</a:t>
          </a:r>
          <a:b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+7 (965) 327-16-78</a:t>
          </a: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+7 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(4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99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271 77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6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</a:t>
          </a:r>
          <a:endParaRPr lang="ru-RU" sz="20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28903" y="1222009"/>
        <a:ext cx="5027777" cy="1323629"/>
      </dsp:txXfrm>
    </dsp:sp>
    <dsp:sp modelId="{67F746C0-DD9A-44B2-A724-C6FD7B5E883E}">
      <dsp:nvSpPr>
        <dsp:cNvPr id="0" name=""/>
        <dsp:cNvSpPr/>
      </dsp:nvSpPr>
      <dsp:spPr>
        <a:xfrm>
          <a:off x="2346548" y="2659827"/>
          <a:ext cx="5173301" cy="10944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ПРОВЕРИТЬ ПРЕПАРАТ: </a:t>
          </a:r>
          <a:r>
            <a:rPr lang="en-US" sz="3200" b="0" u="sng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list.rusada.ru</a:t>
          </a:r>
          <a:endParaRPr lang="ru-RU" sz="3200" b="0" u="sng" kern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99973" y="2713252"/>
        <a:ext cx="5066451" cy="987561"/>
      </dsp:txXfrm>
    </dsp:sp>
    <dsp:sp modelId="{CBCEDF2E-034F-480B-B850-6D82CC2D1C4F}">
      <dsp:nvSpPr>
        <dsp:cNvPr id="0" name=""/>
        <dsp:cNvSpPr/>
      </dsp:nvSpPr>
      <dsp:spPr>
        <a:xfrm>
          <a:off x="2346548" y="3842613"/>
          <a:ext cx="5156820" cy="10944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ОБУЧЕНИЕ: </a:t>
          </a:r>
          <a:r>
            <a:rPr lang="en-US" sz="3200" b="0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rusada.triagonal.net</a:t>
          </a:r>
          <a:r>
            <a:rPr lang="ru-RU" sz="32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32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99973" y="3896038"/>
        <a:ext cx="5049970" cy="987561"/>
      </dsp:txXfrm>
    </dsp:sp>
    <dsp:sp modelId="{B9431F01-9B7F-41E0-977A-C2BA3438BBF1}">
      <dsp:nvSpPr>
        <dsp:cNvPr id="0" name=""/>
        <dsp:cNvSpPr/>
      </dsp:nvSpPr>
      <dsp:spPr>
        <a:xfrm>
          <a:off x="2357298" y="4970229"/>
          <a:ext cx="5152904" cy="10944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125284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г. Москва, Беговая ул., д.6А 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10723" y="5023654"/>
        <a:ext cx="5046054" cy="9875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7A8595AB-2927-4823-8E39-E7068FB94B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2354BA06-AA2A-4C9A-8CDD-44E6E3A6866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83838951-1293-40B4-899A-2D3F496D7409}" type="datetimeFigureOut">
              <a:rPr lang="ru-RU"/>
              <a:pPr>
                <a:defRPr/>
              </a:pPr>
              <a:t>19.01.2024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99BD3452-0896-4B4A-846A-D35979A665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B80BEB7-BF82-4095-8255-695E7DD798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77B30F8-FF10-423B-9BD6-967DFF9C1D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84679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13609279-2336-4094-80B6-74E81FDA57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704" tIns="45852" rIns="91704" bIns="45852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39284A0D-7FB9-4927-B850-46BDF60E7F5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704" tIns="45852" rIns="91704" bIns="45852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7E2B7FDB-105A-4F4A-B043-3DAB8EB182CB}" type="datetimeFigureOut">
              <a:rPr lang="ru-RU"/>
              <a:pPr>
                <a:defRPr/>
              </a:pPr>
              <a:t>19.01.2024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="" xmlns:a16="http://schemas.microsoft.com/office/drawing/2014/main" id="{8DA908CB-E8AF-4136-B7B3-C958449B23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2950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04" tIns="45852" rIns="91704" bIns="45852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="" xmlns:a16="http://schemas.microsoft.com/office/drawing/2014/main" id="{9F966CAB-8FBA-4FFB-A12D-719A8F46AF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704" tIns="45852" rIns="91704" bIns="45852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9163162-1302-4413-8541-DEE24F4648C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704" tIns="45852" rIns="91704" bIns="45852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CDE3180-0B00-4F55-8792-E7BFC2F5C1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704" tIns="45852" rIns="91704" bIns="4585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F2BEA77-599C-438E-A038-E42573CDE0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03775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2BEA77-599C-438E-A038-E42573CDE0F1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61199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/>
              <a:t> </a:t>
            </a:r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516" indent="-28712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8486" indent="-22969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7881" indent="-22969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7276" indent="-22969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6670" indent="-2296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6065" indent="-2296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5459" indent="-2296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4854" indent="-2296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A273F0-63BA-44B3-8EF4-8FEAC63D040E}" type="slidenum">
              <a:rPr lang="ru-RU" altLang="ru-RU" smtClean="0"/>
              <a:pPr/>
              <a:t>25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1873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/>
              <a:t> </a:t>
            </a:r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A390050-2931-4A53-A46D-6C54E19AB8F6}" type="slidenum">
              <a:rPr lang="ru-RU" altLang="ru-RU" smtClean="0"/>
              <a:pPr/>
              <a:t>28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79138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/>
              <a:t> </a:t>
            </a:r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CA91DB-D275-44D7-B757-8F48CFF81E40}" type="slidenum">
              <a:rPr lang="ru-RU" altLang="ru-RU" smtClean="0"/>
              <a:pPr/>
              <a:t>29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88804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2B04205-0A39-4D36-B576-B5D1FDDEE253}" type="slidenum">
              <a:rPr lang="ru-RU" altLang="ru-RU" smtClean="0"/>
              <a:pPr/>
              <a:t>30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23750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/>
              <a:t> </a:t>
            </a:r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97C6308-F676-4102-814B-916E68BDFB96}" type="slidenum">
              <a:rPr lang="ru-RU" altLang="ru-RU" smtClean="0">
                <a:solidFill>
                  <a:prstClr val="black"/>
                </a:solidFill>
              </a:rPr>
              <a:pPr/>
              <a:t>7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517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dirty="0"/>
              <a:t> </a:t>
            </a:r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2A776A0-B4F5-4914-B659-54EC8C79F4F0}" type="slidenum">
              <a:rPr lang="ru-RU" altLang="ru-RU" smtClean="0"/>
              <a:pPr/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950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/>
              <a:t> </a:t>
            </a:r>
          </a:p>
          <a:p>
            <a:endParaRPr lang="ru-RU" altLang="ru-RU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9162026-7AAD-4799-A869-176D05AF3FD5}" type="slidenum">
              <a:rPr lang="ru-RU" altLang="ru-RU" smtClean="0"/>
              <a:pPr/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1687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hape 5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Shape 53"/>
          <p:cNvSpPr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4242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/>
              <a:t> </a:t>
            </a:r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410A275-8B1A-4FFE-9DBD-E3A986B3092F}" type="slidenum">
              <a:rPr lang="ru-RU" altLang="ru-RU" smtClean="0"/>
              <a:pPr/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7283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/>
              <a:t> </a:t>
            </a:r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516" indent="-28712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8486" indent="-22969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7881" indent="-22969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7276" indent="-22969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6670" indent="-2296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6065" indent="-2296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5459" indent="-2296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4854" indent="-2296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3005C5A-08E7-4DEC-8284-A709A5C52EEA}" type="slidenum">
              <a:rPr lang="ru-RU" altLang="ru-RU" smtClean="0"/>
              <a:pPr/>
              <a:t>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0678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/>
              <a:t> </a:t>
            </a:r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F2CA5AA-8406-4444-8A9E-91C9B2942F58}" type="slidenum">
              <a:rPr lang="ru-RU" altLang="ru-RU" smtClean="0"/>
              <a:pPr/>
              <a:t>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8797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/>
              <a:t> </a:t>
            </a:r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1DFAC6C-B57D-4208-8ED1-0CA9C9BF8C1A}" type="slidenum">
              <a:rPr lang="ru-RU" altLang="ru-RU" smtClean="0"/>
              <a:pPr/>
              <a:t>24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2578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50DF30-666A-4AA3-8165-7D0604413B59}" type="datetime1">
              <a:rPr lang="ru-RU" smtClean="0"/>
              <a:t>19.01.2024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3A83F3-9C40-48F1-BF22-CE364DCFE49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7323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7A01C3-D69A-427B-9FB6-EF90581335C5}" type="datetime1">
              <a:rPr lang="ru-RU" smtClean="0"/>
              <a:t>19.01.2024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3D393E-85E2-466A-8927-E856688A468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293932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7A01C3-D69A-427B-9FB6-EF90581335C5}" type="datetime1">
              <a:rPr lang="ru-RU" smtClean="0"/>
              <a:t>19.01.2024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3D393E-85E2-466A-8927-E856688A468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606270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7A01C3-D69A-427B-9FB6-EF90581335C5}" type="datetime1">
              <a:rPr lang="ru-RU" smtClean="0"/>
              <a:t>19.01.2024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3D393E-85E2-466A-8927-E856688A468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815895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7A01C3-D69A-427B-9FB6-EF90581335C5}" type="datetime1">
              <a:rPr lang="ru-RU" smtClean="0"/>
              <a:t>19.01.2024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3D393E-85E2-466A-8927-E856688A468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567157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7A01C3-D69A-427B-9FB6-EF90581335C5}" type="datetime1">
              <a:rPr lang="ru-RU" smtClean="0"/>
              <a:t>19.01.2024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3D393E-85E2-466A-8927-E856688A468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040001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AA38DC-DB02-4447-891C-4667AAE8251E}" type="datetime1">
              <a:rPr lang="ru-RU" smtClean="0"/>
              <a:t>19.01.2024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676B36-B7E0-46E4-B1EF-478762BA5AD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93096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5ADB2F-6D8C-4997-82D8-364B6B553A7F}" type="datetime1">
              <a:rPr lang="ru-RU" smtClean="0"/>
              <a:t>19.01.2024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3E02F9-6D30-4BCA-B1A9-C07A2C4BA68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1141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A6EC1-1BC4-42C5-BB87-5F582B98C98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80318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6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9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43B4-B1FE-45E8-B40F-99D6B97F986E}" type="datetimeFigureOut">
              <a:rPr lang="ru-RU" smtClean="0">
                <a:solidFill>
                  <a:srgbClr val="1B190F">
                    <a:tint val="75000"/>
                  </a:srgbClr>
                </a:solidFill>
              </a:rPr>
              <a:pPr/>
              <a:t>19.01.2024</a:t>
            </a:fld>
            <a:endParaRPr lang="ru-RU">
              <a:solidFill>
                <a:srgbClr val="1B190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B190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FC8FB-8B91-430C-B714-D705641D7444}" type="slidenum">
              <a:rPr lang="ru-RU" smtClean="0">
                <a:solidFill>
                  <a:srgbClr val="00B050"/>
                </a:solidFill>
              </a:rPr>
              <a:pPr/>
              <a:t>‹#›</a:t>
            </a:fld>
            <a:endParaRPr lang="ru-RU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8473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43B4-B1FE-45E8-B40F-99D6B97F986E}" type="datetimeFigureOut">
              <a:rPr lang="ru-RU" smtClean="0">
                <a:solidFill>
                  <a:srgbClr val="1B190F">
                    <a:tint val="75000"/>
                  </a:srgbClr>
                </a:solidFill>
              </a:rPr>
              <a:pPr/>
              <a:t>19.01.2024</a:t>
            </a:fld>
            <a:endParaRPr lang="ru-RU">
              <a:solidFill>
                <a:srgbClr val="1B190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B190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FC8FB-8B91-430C-B714-D705641D7444}" type="slidenum">
              <a:rPr lang="ru-RU" smtClean="0">
                <a:solidFill>
                  <a:srgbClr val="00B050"/>
                </a:solidFill>
              </a:rPr>
              <a:pPr/>
              <a:t>‹#›</a:t>
            </a:fld>
            <a:endParaRPr lang="ru-RU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298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60E35A-8ED6-4A93-A996-A42407F16A3D}" type="datetime1">
              <a:rPr lang="ru-RU" smtClean="0"/>
              <a:t>19.01.2024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B43AB-54A4-4B07-8EB6-6054E7BBC4E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64589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71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43B4-B1FE-45E8-B40F-99D6B97F986E}" type="datetimeFigureOut">
              <a:rPr lang="ru-RU" smtClean="0">
                <a:solidFill>
                  <a:srgbClr val="1B190F">
                    <a:tint val="75000"/>
                  </a:srgbClr>
                </a:solidFill>
              </a:rPr>
              <a:pPr/>
              <a:t>19.01.2024</a:t>
            </a:fld>
            <a:endParaRPr lang="ru-RU">
              <a:solidFill>
                <a:srgbClr val="1B190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B190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FC8FB-8B91-430C-B714-D705641D7444}" type="slidenum">
              <a:rPr lang="ru-RU" smtClean="0">
                <a:solidFill>
                  <a:srgbClr val="00B050"/>
                </a:solidFill>
              </a:rPr>
              <a:pPr/>
              <a:t>‹#›</a:t>
            </a:fld>
            <a:endParaRPr lang="ru-RU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3945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6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90"/>
            <a:ext cx="4184035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43B4-B1FE-45E8-B40F-99D6B97F986E}" type="datetimeFigureOut">
              <a:rPr lang="ru-RU" smtClean="0">
                <a:solidFill>
                  <a:srgbClr val="1B190F">
                    <a:tint val="75000"/>
                  </a:srgbClr>
                </a:solidFill>
              </a:rPr>
              <a:pPr/>
              <a:t>19.01.2024</a:t>
            </a:fld>
            <a:endParaRPr lang="ru-RU">
              <a:solidFill>
                <a:srgbClr val="1B190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B190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FC8FB-8B91-430C-B714-D705641D7444}" type="slidenum">
              <a:rPr lang="ru-RU" smtClean="0">
                <a:solidFill>
                  <a:srgbClr val="00B050"/>
                </a:solidFill>
              </a:rPr>
              <a:pPr/>
              <a:t>‹#›</a:t>
            </a:fld>
            <a:endParaRPr lang="ru-RU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2771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9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9" y="2737251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5" y="2160983"/>
            <a:ext cx="41856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8" y="2737251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43B4-B1FE-45E8-B40F-99D6B97F986E}" type="datetimeFigureOut">
              <a:rPr lang="ru-RU" smtClean="0">
                <a:solidFill>
                  <a:srgbClr val="1B190F">
                    <a:tint val="75000"/>
                  </a:srgbClr>
                </a:solidFill>
              </a:rPr>
              <a:pPr/>
              <a:t>19.01.2024</a:t>
            </a:fld>
            <a:endParaRPr lang="ru-RU">
              <a:solidFill>
                <a:srgbClr val="1B190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B190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FC8FB-8B91-430C-B714-D705641D7444}" type="slidenum">
              <a:rPr lang="ru-RU" smtClean="0">
                <a:solidFill>
                  <a:srgbClr val="00B050"/>
                </a:solidFill>
              </a:rPr>
              <a:pPr/>
              <a:t>‹#›</a:t>
            </a:fld>
            <a:endParaRPr lang="ru-RU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0746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43B4-B1FE-45E8-B40F-99D6B97F986E}" type="datetimeFigureOut">
              <a:rPr lang="ru-RU" smtClean="0">
                <a:solidFill>
                  <a:srgbClr val="1B190F">
                    <a:tint val="75000"/>
                  </a:srgbClr>
                </a:solidFill>
              </a:rPr>
              <a:pPr/>
              <a:t>19.01.2024</a:t>
            </a:fld>
            <a:endParaRPr lang="ru-RU">
              <a:solidFill>
                <a:srgbClr val="1B190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B190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FC8FB-8B91-430C-B714-D705641D7444}" type="slidenum">
              <a:rPr lang="ru-RU" smtClean="0">
                <a:solidFill>
                  <a:srgbClr val="00B050"/>
                </a:solidFill>
              </a:rPr>
              <a:pPr/>
              <a:t>‹#›</a:t>
            </a:fld>
            <a:endParaRPr lang="ru-RU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2224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43B4-B1FE-45E8-B40F-99D6B97F986E}" type="datetimeFigureOut">
              <a:rPr lang="ru-RU" smtClean="0">
                <a:solidFill>
                  <a:srgbClr val="1B190F">
                    <a:tint val="75000"/>
                  </a:srgbClr>
                </a:solidFill>
              </a:rPr>
              <a:pPr/>
              <a:t>19.01.2024</a:t>
            </a:fld>
            <a:endParaRPr lang="ru-RU">
              <a:solidFill>
                <a:srgbClr val="1B190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B190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FC8FB-8B91-430C-B714-D705641D7444}" type="slidenum">
              <a:rPr lang="ru-RU" smtClean="0">
                <a:solidFill>
                  <a:srgbClr val="00B050"/>
                </a:solidFill>
              </a:rPr>
              <a:pPr/>
              <a:t>‹#›</a:t>
            </a:fld>
            <a:endParaRPr lang="ru-RU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8076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4" y="514929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3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43B4-B1FE-45E8-B40F-99D6B97F986E}" type="datetimeFigureOut">
              <a:rPr lang="ru-RU" smtClean="0">
                <a:solidFill>
                  <a:srgbClr val="1B190F">
                    <a:tint val="75000"/>
                  </a:srgbClr>
                </a:solidFill>
              </a:rPr>
              <a:pPr/>
              <a:t>19.01.2024</a:t>
            </a:fld>
            <a:endParaRPr lang="ru-RU">
              <a:solidFill>
                <a:srgbClr val="1B190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B190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FC8FB-8B91-430C-B714-D705641D7444}" type="slidenum">
              <a:rPr lang="ru-RU" smtClean="0">
                <a:solidFill>
                  <a:srgbClr val="00B050"/>
                </a:solidFill>
              </a:rPr>
              <a:pPr/>
              <a:t>‹#›</a:t>
            </a:fld>
            <a:endParaRPr lang="ru-RU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0582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6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5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6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43B4-B1FE-45E8-B40F-99D6B97F986E}" type="datetimeFigureOut">
              <a:rPr lang="ru-RU" smtClean="0">
                <a:solidFill>
                  <a:srgbClr val="1B190F">
                    <a:tint val="75000"/>
                  </a:srgbClr>
                </a:solidFill>
              </a:rPr>
              <a:pPr/>
              <a:t>19.01.2024</a:t>
            </a:fld>
            <a:endParaRPr lang="ru-RU">
              <a:solidFill>
                <a:srgbClr val="1B190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B190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FC8FB-8B91-430C-B714-D705641D7444}" type="slidenum">
              <a:rPr lang="ru-RU" smtClean="0">
                <a:solidFill>
                  <a:srgbClr val="00B050"/>
                </a:solidFill>
              </a:rPr>
              <a:pPr/>
              <a:t>‹#›</a:t>
            </a:fld>
            <a:endParaRPr lang="ru-RU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9360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43B4-B1FE-45E8-B40F-99D6B97F986E}" type="datetimeFigureOut">
              <a:rPr lang="ru-RU" smtClean="0">
                <a:solidFill>
                  <a:srgbClr val="1B190F">
                    <a:tint val="75000"/>
                  </a:srgbClr>
                </a:solidFill>
              </a:rPr>
              <a:pPr/>
              <a:t>19.01.2024</a:t>
            </a:fld>
            <a:endParaRPr lang="ru-RU">
              <a:solidFill>
                <a:srgbClr val="1B190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B190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FC8FB-8B91-430C-B714-D705641D7444}" type="slidenum">
              <a:rPr lang="ru-RU" smtClean="0">
                <a:solidFill>
                  <a:srgbClr val="00B050"/>
                </a:solidFill>
              </a:rPr>
              <a:pPr/>
              <a:t>‹#›</a:t>
            </a:fld>
            <a:endParaRPr lang="ru-RU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711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7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43B4-B1FE-45E8-B40F-99D6B97F986E}" type="datetimeFigureOut">
              <a:rPr lang="ru-RU" smtClean="0">
                <a:solidFill>
                  <a:srgbClr val="1B190F">
                    <a:tint val="75000"/>
                  </a:srgbClr>
                </a:solidFill>
              </a:rPr>
              <a:pPr/>
              <a:t>19.01.2024</a:t>
            </a:fld>
            <a:endParaRPr lang="ru-RU">
              <a:solidFill>
                <a:srgbClr val="1B190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B190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FC8FB-8B91-430C-B714-D705641D7444}" type="slidenum">
              <a:rPr lang="ru-RU" smtClean="0">
                <a:solidFill>
                  <a:srgbClr val="00B050"/>
                </a:solidFill>
              </a:rPr>
              <a:pPr/>
              <a:t>‹#›</a:t>
            </a:fld>
            <a:endParaRPr lang="ru-RU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69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00B050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00B050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00B050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18729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43B4-B1FE-45E8-B40F-99D6B97F986E}" type="datetimeFigureOut">
              <a:rPr lang="ru-RU" smtClean="0">
                <a:solidFill>
                  <a:srgbClr val="1B190F">
                    <a:tint val="75000"/>
                  </a:srgbClr>
                </a:solidFill>
              </a:rPr>
              <a:pPr/>
              <a:t>19.01.2024</a:t>
            </a:fld>
            <a:endParaRPr lang="ru-RU">
              <a:solidFill>
                <a:srgbClr val="1B190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B190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FC8FB-8B91-430C-B714-D705641D7444}" type="slidenum">
              <a:rPr lang="ru-RU" smtClean="0">
                <a:solidFill>
                  <a:srgbClr val="00B050"/>
                </a:solidFill>
              </a:rPr>
              <a:pPr/>
              <a:t>‹#›</a:t>
            </a:fld>
            <a:endParaRPr lang="ru-RU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221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43BA71-8190-4878-AF5B-A26C4150649E}" type="datetime1">
              <a:rPr lang="ru-RU" smtClean="0"/>
              <a:t>19.01.2024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6123E1-E7AD-49B8-AC8C-05C67ACB828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0800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7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43B4-B1FE-45E8-B40F-99D6B97F986E}" type="datetimeFigureOut">
              <a:rPr lang="ru-RU" smtClean="0">
                <a:solidFill>
                  <a:srgbClr val="1B190F">
                    <a:tint val="75000"/>
                  </a:srgbClr>
                </a:solidFill>
              </a:rPr>
              <a:pPr/>
              <a:t>19.01.2024</a:t>
            </a:fld>
            <a:endParaRPr lang="ru-RU">
              <a:solidFill>
                <a:srgbClr val="1B190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B190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FC8FB-8B91-430C-B714-D705641D7444}" type="slidenum">
              <a:rPr lang="ru-RU" smtClean="0">
                <a:solidFill>
                  <a:srgbClr val="00B050"/>
                </a:solidFill>
              </a:rPr>
              <a:pPr/>
              <a:t>‹#›</a:t>
            </a:fld>
            <a:endParaRPr lang="ru-RU">
              <a:solidFill>
                <a:srgbClr val="00B05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69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00B050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00B050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92123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43B4-B1FE-45E8-B40F-99D6B97F986E}" type="datetimeFigureOut">
              <a:rPr lang="ru-RU" smtClean="0">
                <a:solidFill>
                  <a:srgbClr val="1B190F">
                    <a:tint val="75000"/>
                  </a:srgbClr>
                </a:solidFill>
              </a:rPr>
              <a:pPr/>
              <a:t>19.01.2024</a:t>
            </a:fld>
            <a:endParaRPr lang="ru-RU">
              <a:solidFill>
                <a:srgbClr val="1B190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B190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FC8FB-8B91-430C-B714-D705641D7444}" type="slidenum">
              <a:rPr lang="ru-RU" smtClean="0">
                <a:solidFill>
                  <a:srgbClr val="00B050"/>
                </a:solidFill>
              </a:rPr>
              <a:pPr/>
              <a:t>‹#›</a:t>
            </a:fld>
            <a:endParaRPr lang="ru-RU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0021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43B4-B1FE-45E8-B40F-99D6B97F986E}" type="datetimeFigureOut">
              <a:rPr lang="ru-RU" smtClean="0">
                <a:solidFill>
                  <a:srgbClr val="1B190F">
                    <a:tint val="75000"/>
                  </a:srgbClr>
                </a:solidFill>
              </a:rPr>
              <a:pPr/>
              <a:t>19.01.2024</a:t>
            </a:fld>
            <a:endParaRPr lang="ru-RU">
              <a:solidFill>
                <a:srgbClr val="1B190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B190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FC8FB-8B91-430C-B714-D705641D7444}" type="slidenum">
              <a:rPr lang="ru-RU" smtClean="0">
                <a:solidFill>
                  <a:srgbClr val="00B050"/>
                </a:solidFill>
              </a:rPr>
              <a:pPr/>
              <a:t>‹#›</a:t>
            </a:fld>
            <a:endParaRPr lang="ru-RU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3627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7" y="609605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8" y="609600"/>
            <a:ext cx="7060151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43B4-B1FE-45E8-B40F-99D6B97F986E}" type="datetimeFigureOut">
              <a:rPr lang="ru-RU" smtClean="0">
                <a:solidFill>
                  <a:srgbClr val="1B190F">
                    <a:tint val="75000"/>
                  </a:srgbClr>
                </a:solidFill>
              </a:rPr>
              <a:pPr/>
              <a:t>19.01.2024</a:t>
            </a:fld>
            <a:endParaRPr lang="ru-RU">
              <a:solidFill>
                <a:srgbClr val="1B190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B190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FC8FB-8B91-430C-B714-D705641D7444}" type="slidenum">
              <a:rPr lang="ru-RU" smtClean="0">
                <a:solidFill>
                  <a:srgbClr val="00B050"/>
                </a:solidFill>
              </a:rPr>
              <a:pPr/>
              <a:t>‹#›</a:t>
            </a:fld>
            <a:endParaRPr lang="ru-RU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5787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ECFC8FB-8B91-430C-B714-D705641D7444}" type="slidenum">
              <a:rPr lang="ru-RU" smtClean="0">
                <a:solidFill>
                  <a:srgbClr val="00B050"/>
                </a:solidFill>
              </a:rPr>
              <a:pPr/>
              <a:t>‹#›</a:t>
            </a:fld>
            <a:endParaRPr lang="ru-RU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971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8EDA6C-8E1E-48FD-972A-20C0086EF5F3}" type="datetime1">
              <a:rPr lang="ru-RU" smtClean="0"/>
              <a:t>19.01.2024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6844B5-3AE5-4A78-8A59-7A1FABC5C86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8149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CE1AAD-1524-4017-A5A0-E112DCD21EA1}" type="datetime1">
              <a:rPr lang="ru-RU" smtClean="0"/>
              <a:t>19.01.2024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2512C8-9062-4EEA-A9A8-F4F96030FFD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4679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F1C4D2-DD57-4F40-A729-6CF3045582D8}" type="datetime1">
              <a:rPr lang="ru-RU" smtClean="0"/>
              <a:t>19.01.2024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43201-4C24-46FD-A565-A4288C86D45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45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077CC2-8806-4FFE-8A81-4DF7FEB14F80}" type="datetime1">
              <a:rPr lang="ru-RU" smtClean="0"/>
              <a:t>19.01.2024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71D336-247D-4C14-A6BC-D57CADA4133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0975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21FEC6-E064-4F6A-8D08-277AC8CD03BD}" type="datetime1">
              <a:rPr lang="ru-RU" smtClean="0"/>
              <a:t>19.01.2024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CEE339-C227-475A-A90E-4996FD5ADBF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5726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5DF443-BC97-424D-BC89-F44A8B122463}" type="datetime1">
              <a:rPr lang="ru-RU" smtClean="0"/>
              <a:t>19.01.2024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6A2333-14AB-4E88-826B-B4ADF45AEAA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9787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B7A01C3-D69A-427B-9FB6-EF90581335C5}" type="datetime1">
              <a:rPr lang="ru-RU" smtClean="0"/>
              <a:t>19.01.2024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AA3D393E-85E2-466A-8927-E856688A468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8609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6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216059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8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28643B4-B1FE-45E8-B40F-99D6B97F986E}" type="datetimeFigureOut">
              <a:rPr lang="ru-RU" smtClean="0">
                <a:solidFill>
                  <a:srgbClr val="1B190F">
                    <a:tint val="75000"/>
                  </a:srgbClr>
                </a:solidFill>
                <a:latin typeface="Trebuchet MS" panose="020B060302020202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19.01.2024</a:t>
            </a:fld>
            <a:endParaRPr lang="ru-RU">
              <a:solidFill>
                <a:srgbClr val="1B190F">
                  <a:tint val="75000"/>
                </a:srgb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5" y="6041368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1B190F">
                  <a:tint val="75000"/>
                </a:srgb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5" y="604136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ECFC8FB-8B91-430C-B714-D705641D7444}" type="slidenum">
              <a:rPr lang="ru-RU" smtClean="0">
                <a:solidFill>
                  <a:srgbClr val="00B050"/>
                </a:solidFill>
                <a:latin typeface="Trebuchet MS" panose="020B060302020202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00B050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36906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  <p:sldLayoutId id="214748380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13" Type="http://schemas.openxmlformats.org/officeDocument/2006/relationships/diagramColors" Target="../diagrams/colors8.xml"/><Relationship Id="rId3" Type="http://schemas.openxmlformats.org/officeDocument/2006/relationships/image" Target="../media/image32.png"/><Relationship Id="rId7" Type="http://schemas.openxmlformats.org/officeDocument/2006/relationships/diagramQuickStyle" Target="../diagrams/quickStyle7.xml"/><Relationship Id="rId12" Type="http://schemas.openxmlformats.org/officeDocument/2006/relationships/diagramQuickStyle" Target="../diagrams/quickStyle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11" Type="http://schemas.openxmlformats.org/officeDocument/2006/relationships/diagramLayout" Target="../diagrams/layout8.xml"/><Relationship Id="rId5" Type="http://schemas.openxmlformats.org/officeDocument/2006/relationships/diagramData" Target="../diagrams/data7.xml"/><Relationship Id="rId10" Type="http://schemas.openxmlformats.org/officeDocument/2006/relationships/diagramData" Target="../diagrams/data8.xml"/><Relationship Id="rId4" Type="http://schemas.microsoft.com/office/2007/relationships/hdphoto" Target="../media/hdphoto3.wdp"/><Relationship Id="rId9" Type="http://schemas.microsoft.com/office/2007/relationships/diagramDrawing" Target="../diagrams/drawing7.xml"/><Relationship Id="rId14" Type="http://schemas.microsoft.com/office/2007/relationships/diagramDrawing" Target="../diagrams/drawing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35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4.jpeg"/><Relationship Id="rId11" Type="http://schemas.openxmlformats.org/officeDocument/2006/relationships/image" Target="../media/image18.png"/><Relationship Id="rId5" Type="http://schemas.openxmlformats.org/officeDocument/2006/relationships/image" Target="../media/image13.jpeg"/><Relationship Id="rId10" Type="http://schemas.microsoft.com/office/2007/relationships/hdphoto" Target="../media/hdphoto1.wdp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BFE02DE-EDBE-4CAC-90C0-71219C240C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6747" y="2587337"/>
            <a:ext cx="8666018" cy="175525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Нарушение антидопинговых </a:t>
            </a:r>
            <a:r>
              <a:rPr lang="ru-RU" sz="36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правил</a:t>
            </a:r>
            <a:br>
              <a:rPr lang="ru-RU" sz="36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Права и обязанности спортсменов и персонала </a:t>
            </a:r>
            <a:r>
              <a:rPr lang="ru-RU" sz="36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спортсменов</a:t>
            </a:r>
            <a:endParaRPr lang="ru-RU" sz="3600" b="1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30002" y="13691"/>
            <a:ext cx="9144000" cy="98072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НАРУШЕНИЙ АНТИДОПИНГОВЫХ ПРАВИЛ</a:t>
            </a:r>
          </a:p>
        </p:txBody>
      </p:sp>
      <p:cxnSp>
        <p:nvCxnSpPr>
          <p:cNvPr id="42" name="Прямая со стрелкой 41">
            <a:extLst>
              <a:ext uri="{FF2B5EF4-FFF2-40B4-BE49-F238E27FC236}">
                <a16:creationId xmlns="" xmlns:a16="http://schemas.microsoft.com/office/drawing/2014/main" id="{BC7915D3-6269-43CE-A466-6706893FC09C}"/>
              </a:ext>
            </a:extLst>
          </p:cNvPr>
          <p:cNvCxnSpPr/>
          <p:nvPr/>
        </p:nvCxnSpPr>
        <p:spPr>
          <a:xfrm>
            <a:off x="6816725" y="4437063"/>
            <a:ext cx="574675" cy="504825"/>
          </a:xfrm>
          <a:prstGeom prst="straightConnector1">
            <a:avLst/>
          </a:prstGeom>
          <a:ln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0" name="TextBox 74">
            <a:extLst>
              <a:ext uri="{FF2B5EF4-FFF2-40B4-BE49-F238E27FC236}">
                <a16:creationId xmlns="" xmlns:a16="http://schemas.microsoft.com/office/drawing/2014/main" id="{396EC092-64E0-4766-97C4-EA81707F6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919" y="442007"/>
            <a:ext cx="9025499" cy="649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>
                <a:srgbClr val="FF0000"/>
              </a:buClr>
              <a:buFontTx/>
              <a:buNone/>
              <a:defRPr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2 Всемирного антидопингового кодекса</a:t>
            </a:r>
          </a:p>
          <a:p>
            <a:pPr marL="360000" indent="-360000" eaLnBrk="1" hangingPunct="1">
              <a:spcBef>
                <a:spcPct val="0"/>
              </a:spcBef>
              <a:spcAft>
                <a:spcPts val="1200"/>
              </a:spcAft>
              <a:buClr>
                <a:srgbClr val="00B050"/>
              </a:buClr>
              <a:buFont typeface="+mj-lt"/>
              <a:buAutoNum type="arabicPeriod"/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запрещенной субстанции в пробе</a:t>
            </a:r>
          </a:p>
          <a:p>
            <a:pPr marL="360000" indent="-360000" eaLnBrk="1" hangingPunct="1">
              <a:spcBef>
                <a:spcPct val="0"/>
              </a:spcBef>
              <a:spcAft>
                <a:spcPts val="1200"/>
              </a:spcAft>
              <a:buClr>
                <a:srgbClr val="00B050"/>
              </a:buClr>
              <a:buFont typeface="+mj-lt"/>
              <a:buAutoNum type="arabicPeriod"/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или попытка использования запрещенной субстанции или метода</a:t>
            </a:r>
          </a:p>
          <a:p>
            <a:pPr marL="360000" indent="-360000" eaLnBrk="1" hangingPunct="1">
              <a:spcBef>
                <a:spcPct val="0"/>
              </a:spcBef>
              <a:spcAft>
                <a:spcPts val="1200"/>
              </a:spcAft>
              <a:buClr>
                <a:srgbClr val="00B050"/>
              </a:buClr>
              <a:buFont typeface="+mj-lt"/>
              <a:buAutoNum type="arabicPeriod"/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Уклонение, отказ или неявка на процедуру сдачи пробы</a:t>
            </a:r>
          </a:p>
          <a:p>
            <a:pPr marL="360000" indent="-360000" eaLnBrk="1" hangingPunct="1">
              <a:spcBef>
                <a:spcPct val="0"/>
              </a:spcBef>
              <a:spcAft>
                <a:spcPts val="1200"/>
              </a:spcAft>
              <a:buClr>
                <a:srgbClr val="00B050"/>
              </a:buClr>
              <a:buFont typeface="+mj-lt"/>
              <a:buAutoNum type="arabicPeriod"/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3-х правил доступности в течение 12 месяцев</a:t>
            </a:r>
          </a:p>
          <a:p>
            <a:pPr marL="360000" indent="-360000" eaLnBrk="1" hangingPunct="1">
              <a:spcBef>
                <a:spcPct val="0"/>
              </a:spcBef>
              <a:spcAft>
                <a:spcPts val="1200"/>
              </a:spcAft>
              <a:buClr>
                <a:srgbClr val="00B050"/>
              </a:buClr>
              <a:buFont typeface="+mj-lt"/>
              <a:buAutoNum type="arabicPeriod"/>
              <a:defRPr/>
            </a:pPr>
            <a:r>
              <a:rPr lang="ru-RU" alt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Фальсификация или попытка фальсификации</a:t>
            </a:r>
          </a:p>
          <a:p>
            <a:pPr marL="360000" indent="-360000" eaLnBrk="1" hangingPunct="1">
              <a:spcBef>
                <a:spcPct val="0"/>
              </a:spcBef>
              <a:spcAft>
                <a:spcPts val="1200"/>
              </a:spcAft>
              <a:buClr>
                <a:srgbClr val="00B050"/>
              </a:buClr>
              <a:buFont typeface="+mj-lt"/>
              <a:buAutoNum type="arabicPeriod"/>
              <a:defRPr/>
            </a:pPr>
            <a:r>
              <a:rPr lang="ru-RU" alt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Обладание запрещенной субстанцией или методом</a:t>
            </a:r>
          </a:p>
          <a:p>
            <a:pPr marL="360000" indent="-360000" eaLnBrk="1" hangingPunct="1">
              <a:spcBef>
                <a:spcPct val="0"/>
              </a:spcBef>
              <a:spcAft>
                <a:spcPts val="1200"/>
              </a:spcAft>
              <a:buClr>
                <a:srgbClr val="00B050"/>
              </a:buClr>
              <a:buFont typeface="+mj-lt"/>
              <a:buAutoNum type="arabicPeriod"/>
              <a:defRPr/>
            </a:pPr>
            <a:r>
              <a:rPr lang="ru-RU" alt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или попытка распространения</a:t>
            </a:r>
          </a:p>
          <a:p>
            <a:pPr marL="360000" indent="-360000" eaLnBrk="1" hangingPunct="1">
              <a:spcBef>
                <a:spcPct val="0"/>
              </a:spcBef>
              <a:spcAft>
                <a:spcPts val="1200"/>
              </a:spcAft>
              <a:buClr>
                <a:srgbClr val="00B050"/>
              </a:buClr>
              <a:buFont typeface="+mj-lt"/>
              <a:buAutoNum type="arabicPeriod"/>
              <a:defRPr/>
            </a:pPr>
            <a:r>
              <a:rPr lang="ru-RU" alt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или попытка назначения</a:t>
            </a:r>
          </a:p>
          <a:p>
            <a:pPr marL="360000" indent="-360000" eaLnBrk="1" hangingPunct="1">
              <a:spcBef>
                <a:spcPct val="0"/>
              </a:spcBef>
              <a:spcAft>
                <a:spcPts val="1200"/>
              </a:spcAft>
              <a:buClr>
                <a:srgbClr val="00B050"/>
              </a:buClr>
              <a:buFont typeface="+mj-lt"/>
              <a:buAutoNum type="arabicPeriod"/>
              <a:defRPr/>
            </a:pPr>
            <a:r>
              <a:rPr lang="ru-RU" alt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Соучастие</a:t>
            </a:r>
          </a:p>
          <a:p>
            <a:pPr marL="360000" indent="-360000" eaLnBrk="1" hangingPunct="1">
              <a:spcBef>
                <a:spcPct val="0"/>
              </a:spcBef>
              <a:spcAft>
                <a:spcPts val="1200"/>
              </a:spcAft>
              <a:buClr>
                <a:srgbClr val="00B050"/>
              </a:buClr>
              <a:buFont typeface="+mj-lt"/>
              <a:buAutoNum type="arabicPeriod"/>
              <a:defRPr/>
            </a:pPr>
            <a:r>
              <a:rPr lang="ru-RU" alt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сотрудничество</a:t>
            </a:r>
          </a:p>
          <a:p>
            <a:pPr marL="360000" indent="-360000" eaLnBrk="1" hangingPunct="1">
              <a:spcBef>
                <a:spcPct val="0"/>
              </a:spcBef>
              <a:spcAft>
                <a:spcPts val="1200"/>
              </a:spcAft>
              <a:buClr>
                <a:srgbClr val="00B050"/>
              </a:buClr>
              <a:buFont typeface="+mj-lt"/>
              <a:buAutoNum type="arabicPeriod"/>
              <a:defRPr/>
            </a:pPr>
            <a:r>
              <a:rPr lang="ru-RU" alt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спортсменов или иного лица, направленные на </a:t>
            </a:r>
            <a:r>
              <a:rPr lang="ru-RU" alt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воспрепятствование за </a:t>
            </a:r>
            <a:r>
              <a:rPr lang="ru-RU" alt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информации уполномоченным органам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7">
            <a:extLst>
              <a:ext uri="{FF2B5EF4-FFF2-40B4-BE49-F238E27FC236}">
                <a16:creationId xmlns="" xmlns:a16="http://schemas.microsoft.com/office/drawing/2014/main" id="{0A043FD1-AE99-4A4B-82C2-2B4419472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800" y="2708920"/>
            <a:ext cx="5256584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Запрещенный список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запрещенных в спорте субстанций и методов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ПЕРЕСМАТРИВАЕТСЯ </a:t>
            </a:r>
            <a:r>
              <a:rPr lang="ru-RU" altLang="ru-RU" sz="24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МИНИМУМ 1 РАЗ В ГОД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ru-RU" altLang="ru-RU" sz="2000" dirty="0"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0457" y="158828"/>
            <a:ext cx="101121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ЗАПРЕЩЕННОЙ СУБСТАНЦИИ В ПРОБЕ</a:t>
            </a:r>
            <a:b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ПОПЫТКА ИСПОЛЬЗОВАНИЯ ЗАПРЕЩЕННОЙ СУБСТАНЦИИ ИЛИ МЕТОДА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82" t="17063" r="33910" b="12276"/>
          <a:stretch/>
        </p:blipFill>
        <p:spPr bwMode="auto">
          <a:xfrm>
            <a:off x="869634" y="2069243"/>
            <a:ext cx="2896523" cy="37614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774825" y="519544"/>
            <a:ext cx="6132332" cy="909205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ЗАПРЕЩЕННЫЙ СПИСОК</a:t>
            </a:r>
            <a:endParaRPr lang="ru-RU" sz="32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261974" y="1687888"/>
            <a:ext cx="9726533" cy="3384550"/>
          </a:xfrm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buFont typeface="Wingdings" pitchFamily="2" charset="2"/>
              <a:buChar char="Ø"/>
              <a:tabLst>
                <a:tab pos="365125" algn="l"/>
              </a:tabLst>
              <a:defRPr/>
            </a:pPr>
            <a:r>
              <a:rPr lang="ru-RU" sz="1600" b="1" dirty="0"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solidFill>
                  <a:schemeClr val="tx1"/>
                </a:solidFill>
                <a:latin typeface="Constantia" pitchFamily="18" charset="0"/>
                <a:cs typeface="Times New Roman" pitchFamily="18" charset="0"/>
              </a:rPr>
              <a:t>СУБСТАНЦИИ И МЕТОДЫ, ЗАПРЕЩЕННЫЕ ВСЕ ВРЕМЯ</a:t>
            </a:r>
            <a:br>
              <a:rPr lang="ru-RU" sz="2200" b="1" dirty="0">
                <a:solidFill>
                  <a:schemeClr val="tx1"/>
                </a:solidFill>
                <a:latin typeface="Constantia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Constantia" pitchFamily="18" charset="0"/>
                <a:cs typeface="Times New Roman" pitchFamily="18" charset="0"/>
              </a:rPr>
              <a:t>(КАК В СОРЕВНОВАТЕЛЬНЫЙ, ТАК И ВО ВНЕСОРЕВНОВАТЕЛЬНЫЙ ПЕРИОДЫ)</a:t>
            </a:r>
          </a:p>
          <a:p>
            <a:pPr marL="0" indent="0">
              <a:lnSpc>
                <a:spcPct val="250000"/>
              </a:lnSpc>
              <a:spcBef>
                <a:spcPct val="0"/>
              </a:spcBef>
              <a:buFont typeface="Wingdings" pitchFamily="2" charset="2"/>
              <a:buChar char="Ø"/>
              <a:tabLst>
                <a:tab pos="365125" algn="l"/>
              </a:tabLst>
              <a:defRPr/>
            </a:pPr>
            <a:r>
              <a:rPr lang="ru-RU" sz="2000" b="1" dirty="0">
                <a:solidFill>
                  <a:schemeClr val="tx1"/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solidFill>
                  <a:schemeClr val="tx1"/>
                </a:solidFill>
                <a:latin typeface="Constantia" pitchFamily="18" charset="0"/>
                <a:cs typeface="Times New Roman" pitchFamily="18" charset="0"/>
              </a:rPr>
              <a:t>СУБСТАНЦИИ, ЗАПРЕЩЕННЫЕ В СОРЕВНОВАТЕЛЬНЫЙ ПЕРИОД</a:t>
            </a:r>
            <a:endParaRPr lang="ru-RU" sz="2200" dirty="0">
              <a:solidFill>
                <a:schemeClr val="tx1"/>
              </a:solidFill>
              <a:latin typeface="Constantia" pitchFamily="18" charset="0"/>
              <a:cs typeface="Times New Roman" pitchFamily="18" charset="0"/>
            </a:endParaRPr>
          </a:p>
          <a:p>
            <a:pPr marL="0" indent="0">
              <a:lnSpc>
                <a:spcPct val="250000"/>
              </a:lnSpc>
              <a:spcBef>
                <a:spcPct val="0"/>
              </a:spcBef>
              <a:buFont typeface="Wingdings" pitchFamily="2" charset="2"/>
              <a:buChar char="Ø"/>
              <a:tabLst>
                <a:tab pos="365125" algn="l"/>
              </a:tabLst>
              <a:defRPr/>
            </a:pPr>
            <a:r>
              <a:rPr lang="ru-RU" sz="2000" b="1" dirty="0">
                <a:solidFill>
                  <a:schemeClr val="tx1"/>
                </a:solidFill>
                <a:latin typeface="Constantia" pitchFamily="18" charset="0"/>
                <a:cs typeface="Times New Roman" pitchFamily="18" charset="0"/>
              </a:rPr>
              <a:t>  </a:t>
            </a:r>
            <a:r>
              <a:rPr lang="ru-RU" sz="2200" b="1" dirty="0">
                <a:solidFill>
                  <a:schemeClr val="tx1"/>
                </a:solidFill>
                <a:latin typeface="Constantia" pitchFamily="18" charset="0"/>
                <a:cs typeface="Times New Roman" pitchFamily="18" charset="0"/>
              </a:rPr>
              <a:t>СУБСТАНЦИИ, ЗАПРЕЩЕННЫЕ В ОТДЕЛЬНЫХ ВИДАХ СПОРТА</a:t>
            </a:r>
            <a:endParaRPr lang="ru-RU" sz="2200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</p:txBody>
      </p:sp>
      <p:sp>
        <p:nvSpPr>
          <p:cNvPr id="16388" name="Прямоугольник 11"/>
          <p:cNvSpPr>
            <a:spLocks noChangeArrowheads="1"/>
          </p:cNvSpPr>
          <p:nvPr/>
        </p:nvSpPr>
        <p:spPr bwMode="auto">
          <a:xfrm>
            <a:off x="2343325" y="4492330"/>
            <a:ext cx="55638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МОНИТОРИНГА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9" name="TextBox 14"/>
          <p:cNvSpPr txBox="1">
            <a:spLocks noChangeArrowheads="1"/>
          </p:cNvSpPr>
          <p:nvPr/>
        </p:nvSpPr>
        <p:spPr bwMode="auto">
          <a:xfrm>
            <a:off x="4764877" y="3558854"/>
            <a:ext cx="72072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6600" b="1" dirty="0">
                <a:latin typeface="Constantia" panose="02030602050306030303" pitchFamily="18" charset="0"/>
                <a:cs typeface="Times New Roman" panose="02020603050405020304" pitchFamily="18" charset="0"/>
              </a:rPr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42"/>
          <p:cNvSpPr>
            <a:spLocks noChangeArrowheads="1"/>
          </p:cNvSpPr>
          <p:nvPr/>
        </p:nvSpPr>
        <p:spPr bwMode="auto">
          <a:xfrm>
            <a:off x="2208213" y="2635250"/>
            <a:ext cx="757396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FF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 </a:t>
            </a:r>
            <a:br>
              <a:rPr lang="ru-RU" altLang="ru-RU" sz="2800" b="1">
                <a:solidFill>
                  <a:srgbClr val="FF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</a:br>
            <a:r>
              <a:rPr lang="ru-RU" altLang="ru-RU" sz="2800" b="1">
                <a:solidFill>
                  <a:srgbClr val="FF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/>
            </a:r>
            <a:br>
              <a:rPr lang="ru-RU" altLang="ru-RU" sz="2800" b="1">
                <a:solidFill>
                  <a:srgbClr val="FF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</a:br>
            <a:r>
              <a:rPr lang="ru-RU" altLang="ru-RU" sz="2800" b="1">
                <a:solidFill>
                  <a:srgbClr val="FF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/>
            </a:r>
            <a:br>
              <a:rPr lang="ru-RU" altLang="ru-RU" sz="2800" b="1">
                <a:solidFill>
                  <a:srgbClr val="FF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</a:br>
            <a:r>
              <a:rPr lang="ru-RU" altLang="ru-RU" sz="2000" b="1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  </a:t>
            </a:r>
            <a:br>
              <a:rPr lang="ru-RU" altLang="ru-RU" sz="2000" b="1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</a:br>
            <a:r>
              <a:rPr lang="ru-RU" altLang="ru-RU" sz="2000" b="1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/>
            </a:r>
            <a:br>
              <a:rPr lang="ru-RU" altLang="ru-RU" sz="2000" b="1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</a:br>
            <a:endParaRPr lang="ru-RU" altLang="ru-RU" sz="2000" b="1">
              <a:solidFill>
                <a:srgbClr val="000000"/>
              </a:solidFill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</p:txBody>
      </p:sp>
      <p:sp>
        <p:nvSpPr>
          <p:cNvPr id="17411" name="Shape 43"/>
          <p:cNvSpPr>
            <a:spLocks noChangeArrowheads="1"/>
          </p:cNvSpPr>
          <p:nvPr/>
        </p:nvSpPr>
        <p:spPr bwMode="auto">
          <a:xfrm>
            <a:off x="2208213" y="1720850"/>
            <a:ext cx="7573962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FF0000"/>
              </a:solidFill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FF0000"/>
              </a:solidFill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FF0000"/>
              </a:solidFill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/>
            </a:r>
            <a:br>
              <a:rPr lang="ru-RU" altLang="ru-RU" sz="1800" b="1">
                <a:solidFill>
                  <a:srgbClr val="FF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</a:br>
            <a:endParaRPr lang="ru-RU" altLang="ru-RU" sz="1800" b="1">
              <a:solidFill>
                <a:srgbClr val="FF0000"/>
              </a:solidFill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FF0000"/>
              </a:solidFill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FF0000"/>
              </a:solidFill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FF0000"/>
              </a:solidFill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/>
            </a:r>
            <a:br>
              <a:rPr lang="ru-RU" altLang="ru-RU" sz="2000" b="1">
                <a:solidFill>
                  <a:srgbClr val="FF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</a:br>
            <a:r>
              <a:rPr lang="ru-RU" altLang="ru-RU" sz="2000" b="1">
                <a:solidFill>
                  <a:srgbClr val="FF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/>
            </a:r>
            <a:br>
              <a:rPr lang="ru-RU" altLang="ru-RU" sz="2000" b="1">
                <a:solidFill>
                  <a:srgbClr val="FF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</a:br>
            <a:r>
              <a:rPr lang="ru-RU" altLang="ru-RU" sz="200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  </a:t>
            </a:r>
            <a:br>
              <a:rPr lang="ru-RU" altLang="ru-RU" sz="200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</a:br>
            <a:r>
              <a:rPr lang="ru-RU" altLang="ru-RU" sz="200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/>
            </a:r>
            <a:br>
              <a:rPr lang="ru-RU" altLang="ru-RU" sz="200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</a:br>
            <a:endParaRPr lang="ru-RU" altLang="ru-RU" sz="200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</p:txBody>
      </p:sp>
      <p:sp>
        <p:nvSpPr>
          <p:cNvPr id="17412" name="Shape 51"/>
          <p:cNvSpPr>
            <a:spLocks noGrp="1"/>
          </p:cNvSpPr>
          <p:nvPr>
            <p:ph type="title" idx="4294967295"/>
          </p:nvPr>
        </p:nvSpPr>
        <p:spPr>
          <a:xfrm>
            <a:off x="0" y="268288"/>
            <a:ext cx="10080625" cy="981075"/>
          </a:xfrm>
        </p:spPr>
        <p:txBody>
          <a:bodyPr>
            <a:normAutofit/>
          </a:bodyPr>
          <a:lstStyle/>
          <a:p>
            <a:pPr algn="ctr" defTabSz="766763"/>
            <a:r>
              <a:rPr lang="ru-RU" altLang="ru-RU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  <a:sym typeface="Constantia" panose="02030602050306030303" pitchFamily="18" charset="0"/>
              </a:rPr>
              <a:t>БИОЛОГИЧЕСКИ АКТИВНЫЕ ДОБАВКИ</a:t>
            </a:r>
            <a:br>
              <a:rPr lang="ru-RU" altLang="ru-RU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  <a:sym typeface="Constantia" panose="02030602050306030303" pitchFamily="18" charset="0"/>
              </a:rPr>
            </a:br>
            <a:r>
              <a:rPr lang="ru-RU" altLang="ru-RU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  <a:sym typeface="Constantia" panose="02030602050306030303" pitchFamily="18" charset="0"/>
              </a:rPr>
              <a:t>СПОРТИВНОЕ ПИТАНИЕ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8859" y="1543101"/>
            <a:ext cx="8136903" cy="16927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9" tIns="45719" rIns="45719" bIns="45719" spcCol="38100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1200"/>
              </a:spcAft>
              <a:buFontTx/>
              <a:buAutoNum type="arabicParenR"/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Менее тщательная проверка продукции</a:t>
            </a:r>
          </a:p>
          <a:p>
            <a:pPr marL="342900" indent="-342900" fontAlgn="auto">
              <a:spcBef>
                <a:spcPts val="0"/>
              </a:spcBef>
              <a:spcAft>
                <a:spcPts val="1200"/>
              </a:spcAft>
              <a:buFontTx/>
              <a:buAutoNum type="arabicParenR"/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риск производственной ошибки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Регулируется только Роспотребнадзором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5357" y="4814898"/>
            <a:ext cx="9145016" cy="15081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9" tIns="45719" rIns="45719" bIns="45719" spcCol="381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Constantia" pitchFamily="18" charset="0"/>
              <a:cs typeface="Arial" charset="0"/>
            </a:endParaRPr>
          </a:p>
          <a:p>
            <a:pPr algn="ctr">
              <a:defRPr/>
            </a:pPr>
            <a:r>
              <a:rPr lang="ru-RU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Метилгексанамин</a:t>
            </a:r>
            <a:endParaRPr lang="ru-RU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экстракт герани,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геранамин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метилгексанамин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диметилпентиламин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фортан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1,3-ДМАА, ДМАА, 1,3-диметиламиламин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927222633"/>
              </p:ext>
            </p:extLst>
          </p:nvPr>
        </p:nvGraphicFramePr>
        <p:xfrm>
          <a:off x="1854923" y="3797444"/>
          <a:ext cx="6768104" cy="83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055767" y="3930134"/>
            <a:ext cx="304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>
                <a:solidFill>
                  <a:srgbClr val="C00000"/>
                </a:solidFill>
              </a:rPr>
              <a:t>!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167209" y="3930134"/>
            <a:ext cx="304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dirty="0">
                <a:solidFill>
                  <a:srgbClr val="C00000"/>
                </a:solidFill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479590331"/>
              </p:ext>
            </p:extLst>
          </p:nvPr>
        </p:nvGraphicFramePr>
        <p:xfrm>
          <a:off x="2086398" y="523491"/>
          <a:ext cx="7369330" cy="1020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93" t="45130" r="23924" b="34746"/>
          <a:stretch/>
        </p:blipFill>
        <p:spPr bwMode="auto">
          <a:xfrm>
            <a:off x="161904" y="101249"/>
            <a:ext cx="1924494" cy="1864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2" t="8737" r="2297" b="23060"/>
          <a:stretch/>
        </p:blipFill>
        <p:spPr bwMode="auto">
          <a:xfrm>
            <a:off x="1124151" y="2382605"/>
            <a:ext cx="7686891" cy="32908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8313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475FBB9A-44E8-42CD-8003-6BD04F7DFC43}"/>
              </a:ext>
            </a:extLst>
          </p:cNvPr>
          <p:cNvSpPr/>
          <p:nvPr/>
        </p:nvSpPr>
        <p:spPr>
          <a:xfrm>
            <a:off x="4131227" y="1267693"/>
            <a:ext cx="5318125" cy="251128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0483" name="Рисунок 7" descr="Уведомление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1440712"/>
            <a:ext cx="4807672" cy="21652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0484" name="Заголовок 1"/>
          <p:cNvSpPr>
            <a:spLocks noGrp="1"/>
          </p:cNvSpPr>
          <p:nvPr>
            <p:ph type="title"/>
          </p:nvPr>
        </p:nvSpPr>
        <p:spPr>
          <a:xfrm>
            <a:off x="-841446" y="275790"/>
            <a:ext cx="11268744" cy="991903"/>
          </a:xfrm>
        </p:spPr>
        <p:txBody>
          <a:bodyPr>
            <a:normAutofit/>
          </a:bodyPr>
          <a:lstStyle/>
          <a:p>
            <a:pPr marL="457200" indent="-457200" algn="ctr" eaLnBrk="1" hangingPunct="1">
              <a:buFont typeface="Wingdings" panose="05000000000000000000" pitchFamily="2" charset="2"/>
              <a:buChar char="Ø"/>
            </a:pPr>
            <a:r>
              <a:rPr lang="ru-RU" alt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ОТКАЗ И ИНОЕ УКЛОНЕНИЕ ОТ СДАЧИ ПРОБЫ</a:t>
            </a:r>
          </a:p>
        </p:txBody>
      </p:sp>
      <p:sp>
        <p:nvSpPr>
          <p:cNvPr id="20485" name="TextBox 22"/>
          <p:cNvSpPr txBox="1">
            <a:spLocks noChangeArrowheads="1"/>
          </p:cNvSpPr>
          <p:nvPr/>
        </p:nvSpPr>
        <p:spPr bwMode="auto">
          <a:xfrm>
            <a:off x="407368" y="4149725"/>
            <a:ext cx="986375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«Я подтверждаю, что получил и прочел это уведомление и я согласен на сдачу пробы установленным порядком (</a:t>
            </a:r>
            <a:r>
              <a:rPr lang="ru-RU" altLang="ru-RU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понимаю, что нарушение процедуры сдачи пробы или отказ от сдачи пробы являются нарушением антидопинговых правил</a:t>
            </a:r>
            <a:r>
              <a:rPr lang="ru-RU" alt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)»</a:t>
            </a:r>
            <a:endParaRPr lang="ru-RU" alt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трелка вправо 24">
            <a:extLst>
              <a:ext uri="{FF2B5EF4-FFF2-40B4-BE49-F238E27FC236}">
                <a16:creationId xmlns="" xmlns:a16="http://schemas.microsoft.com/office/drawing/2014/main" id="{717D7B1B-F630-494D-9BDE-9BFE353B5F7F}"/>
              </a:ext>
            </a:extLst>
          </p:cNvPr>
          <p:cNvSpPr/>
          <p:nvPr/>
        </p:nvSpPr>
        <p:spPr>
          <a:xfrm>
            <a:off x="3512306" y="2523333"/>
            <a:ext cx="503237" cy="142875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488" name="Прямоугольник 1"/>
          <p:cNvSpPr>
            <a:spLocks noChangeArrowheads="1"/>
          </p:cNvSpPr>
          <p:nvPr/>
        </p:nvSpPr>
        <p:spPr bwMode="auto">
          <a:xfrm>
            <a:off x="653520" y="5933697"/>
            <a:ext cx="82788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Кодексе 2021 четко прописана обязанность спортсмена </a:t>
            </a:r>
            <a:r>
              <a:rPr lang="ru-RU" altLang="ru-RU" sz="1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любое время </a:t>
            </a:r>
            <a:r>
              <a:rPr lang="ru-RU" alt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быть доступным для тестирования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z="1800" dirty="0">
              <a:solidFill>
                <a:srgbClr val="000000"/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489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8" t="25851" r="30510" b="22701"/>
          <a:stretch>
            <a:fillRect/>
          </a:stretch>
        </p:blipFill>
        <p:spPr bwMode="auto">
          <a:xfrm>
            <a:off x="223283" y="1208764"/>
            <a:ext cx="3540642" cy="262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234644" y="210517"/>
            <a:ext cx="9144000" cy="105251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ОТСРОЧКИ НЕМЕДЛЕННОЙ ЯВКИ СПОРТСМЕНА НА ПУНКТ ДОПИНГ-КОНТРОЛЯ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672698" y="1473750"/>
            <a:ext cx="8229600" cy="4857750"/>
          </a:xfrm>
        </p:spPr>
        <p:txBody>
          <a:bodyPr>
            <a:norm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</a:t>
            </a:r>
            <a:r>
              <a:rPr lang="ru-RU" alt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alt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 медицинской помощи</a:t>
            </a:r>
          </a:p>
          <a:p>
            <a:pPr eaLnBrk="1" hangingPunct="1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окончания тренировочного процесса </a:t>
            </a:r>
          </a:p>
          <a:p>
            <a:pPr eaLnBrk="1" hangingPunct="1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забрать документ, удостоверяющий личность</a:t>
            </a:r>
          </a:p>
          <a:p>
            <a:pPr eaLnBrk="1" hangingPunct="1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присутствия на награждении победителей соревнований</a:t>
            </a:r>
          </a:p>
          <a:p>
            <a:pPr eaLnBrk="1" hangingPunct="1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участия в пресс-конференции после соревнований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542FB37-6101-414F-BFBC-F3B64C443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088" y="862735"/>
            <a:ext cx="4038600" cy="346075"/>
          </a:xfrm>
        </p:spPr>
        <p:txBody>
          <a:bodyPr rtlCol="0">
            <a:noAutofit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Имеет право на:</a:t>
            </a:r>
          </a:p>
        </p:txBody>
      </p:sp>
      <p:sp>
        <p:nvSpPr>
          <p:cNvPr id="24582" name="Содержимое 2">
            <a:extLst>
              <a:ext uri="{FF2B5EF4-FFF2-40B4-BE49-F238E27FC236}">
                <a16:creationId xmlns="" xmlns:a16="http://schemas.microsoft.com/office/drawing/2014/main" id="{8EE52B30-0836-4486-BA7D-AB3B5FA710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8590" y="1335088"/>
            <a:ext cx="4045527" cy="5231967"/>
          </a:xfr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hangingPunct="1"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alt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редставителя</a:t>
            </a:r>
          </a:p>
          <a:p>
            <a:pPr eaLnBrk="1" hangingPunct="1"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alt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ереводчика</a:t>
            </a:r>
          </a:p>
          <a:p>
            <a:pPr eaLnBrk="1" hangingPunct="1"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alt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онфиденциальность</a:t>
            </a:r>
          </a:p>
          <a:p>
            <a:pPr eaLnBrk="1" hangingPunct="1"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alt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нформированность о деталях процедуры допинг-контроля</a:t>
            </a:r>
          </a:p>
          <a:p>
            <a:pPr eaLnBrk="1" hangingPunct="1"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alt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одачу запроса об отсрочки прохождения процедуры по уважительным причинам</a:t>
            </a:r>
          </a:p>
          <a:p>
            <a:pPr eaLnBrk="1" hangingPunct="1"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altLang="ru-RU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апрос на модификации </a:t>
            </a:r>
            <a:r>
              <a:rPr lang="ru-RU" alt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спортсменов с ограниченными возможностями или </a:t>
            </a:r>
            <a:r>
              <a:rPr lang="ru-RU" altLang="ru-RU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несовершеннолетних спортсменов</a:t>
            </a:r>
            <a:endParaRPr lang="ru-RU" altLang="ru-RU" sz="2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9" name="Содержимое 3"/>
          <p:cNvSpPr>
            <a:spLocks noGrp="1"/>
          </p:cNvSpPr>
          <p:nvPr>
            <p:ph sz="half" idx="2"/>
          </p:nvPr>
        </p:nvSpPr>
        <p:spPr>
          <a:xfrm>
            <a:off x="5195456" y="1335088"/>
            <a:ext cx="3886200" cy="5252749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ru-RU" alt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ставаться </a:t>
            </a:r>
            <a:r>
              <a:rPr lang="ru-RU" alt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поле зрения </a:t>
            </a:r>
            <a:r>
              <a:rPr lang="ru-RU" alt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шаперона</a:t>
            </a:r>
            <a:r>
              <a:rPr lang="ru-RU" alt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момента уведомления до окончания процедуры</a:t>
            </a:r>
          </a:p>
          <a:p>
            <a:pPr eaLnBrk="1" hangingPunct="1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ru-RU" alt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alt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редоставить </a:t>
            </a:r>
            <a:r>
              <a:rPr lang="ru-RU" alt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удостоверяющий личность спортсмена</a:t>
            </a:r>
          </a:p>
          <a:p>
            <a:pPr eaLnBrk="1" hangingPunct="1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ru-RU" alt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alt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емедленно </a:t>
            </a:r>
            <a:r>
              <a:rPr lang="ru-RU" alt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явиться на пункт допинг-контроля и выполнять все требования, связанные с процедурой допинг-контроля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242F689B-E5FD-496B-B479-EC0ECE85E76E}"/>
              </a:ext>
            </a:extLst>
          </p:cNvPr>
          <p:cNvSpPr txBox="1">
            <a:spLocks/>
          </p:cNvSpPr>
          <p:nvPr/>
        </p:nvSpPr>
        <p:spPr>
          <a:xfrm>
            <a:off x="711416" y="80963"/>
            <a:ext cx="9468544" cy="755650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ПРАВА И ОБЯЗАННОСТИ СПОРТСМЕНА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E9A1B03C-04B6-40B4-BA1C-DA9A4531C179}"/>
              </a:ext>
            </a:extLst>
          </p:cNvPr>
          <p:cNvSpPr txBox="1">
            <a:spLocks/>
          </p:cNvSpPr>
          <p:nvPr/>
        </p:nvSpPr>
        <p:spPr>
          <a:xfrm>
            <a:off x="2287588" y="836613"/>
            <a:ext cx="3744912" cy="498475"/>
          </a:xfrm>
          <a:prstGeom prst="rect">
            <a:avLst/>
          </a:prstGeom>
        </p:spPr>
        <p:txBody>
          <a:bodyPr anchor="ctr">
            <a:normAutofit fontScale="75000" lnSpcReduction="2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24586" name="Заголовок 1">
            <a:extLst>
              <a:ext uri="{FF2B5EF4-FFF2-40B4-BE49-F238E27FC236}">
                <a16:creationId xmlns="" xmlns:a16="http://schemas.microsoft.com/office/drawing/2014/main" id="{B5CDDEA8-FEF8-4083-9F3F-386A7ABCB06A}"/>
              </a:ext>
            </a:extLst>
          </p:cNvPr>
          <p:cNvSpPr txBox="1">
            <a:spLocks/>
          </p:cNvSpPr>
          <p:nvPr/>
        </p:nvSpPr>
        <p:spPr bwMode="auto">
          <a:xfrm>
            <a:off x="5092397" y="932004"/>
            <a:ext cx="379888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897062" y="355660"/>
            <a:ext cx="67066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ДОПИНГ-КОНТРОЛЯ</a:t>
            </a:r>
            <a:endParaRPr lang="ru-RU" sz="28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92655" y="1236509"/>
            <a:ext cx="1859972" cy="11637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dirty="0">
                <a:latin typeface="Constantia" pitchFamily="18" charset="0"/>
              </a:rPr>
              <a:t>Уведомление спортсмена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844276" y="1246903"/>
            <a:ext cx="1889486" cy="11845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dirty="0">
                <a:latin typeface="Constantia" pitchFamily="18" charset="0"/>
              </a:rPr>
              <a:t>Пункт допинг контроля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865792" y="1267685"/>
            <a:ext cx="1859972" cy="11637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dirty="0">
                <a:latin typeface="Constantia" pitchFamily="18" charset="0"/>
              </a:rPr>
              <a:t>Процедура отбора пробы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688412" y="2036619"/>
            <a:ext cx="2671184" cy="4582390"/>
          </a:xfrm>
          <a:prstGeom prst="roundRect">
            <a:avLst/>
          </a:prstGeom>
          <a:solidFill>
            <a:schemeClr val="bg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ru-RU" sz="17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Нахождение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окончания процедуры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минимум 90 мл мочи – время не ограничено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Сообщить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ранее используемых медикаментах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предъявлять разрешение на ТИ, при его наличии, во время процедуры допинг-контроля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67963" y="2036619"/>
            <a:ext cx="2658195" cy="4582390"/>
          </a:xfrm>
          <a:prstGeom prst="roundRect">
            <a:avLst/>
          </a:prstGeom>
          <a:solidFill>
            <a:schemeClr val="bg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</a:t>
            </a:r>
            <a:r>
              <a:rPr lang="ru-RU" sz="20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</a:t>
            </a:r>
          </a:p>
          <a:p>
            <a:pPr marL="285750" lvl="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 </a:t>
            </a:r>
            <a:r>
              <a:rPr lang="ru-RU" sz="20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обязанности, </a:t>
            </a:r>
          </a:p>
          <a:p>
            <a:pPr marL="285750" lvl="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</a:t>
            </a:r>
            <a:r>
              <a:rPr lang="ru-RU" sz="20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вопросы спортсмена</a:t>
            </a:r>
          </a:p>
          <a:p>
            <a:pPr marL="285750" lvl="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Подпись </a:t>
            </a:r>
            <a:r>
              <a:rPr lang="ru-RU" sz="20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уведомлении</a:t>
            </a:r>
          </a:p>
          <a:p>
            <a:pPr marL="285750" lvl="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Отсрочка</a:t>
            </a:r>
            <a:endParaRPr lang="ru-RU" sz="2000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741101" y="2036619"/>
            <a:ext cx="2579543" cy="4582390"/>
          </a:xfrm>
          <a:prstGeom prst="roundRect">
            <a:avLst/>
          </a:prstGeom>
          <a:solidFill>
            <a:schemeClr val="bg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стандартная, промежуточная, дополнительная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Кровь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Модификации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2982191" y="1444336"/>
            <a:ext cx="488373" cy="3740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6099823" y="1470300"/>
            <a:ext cx="519545" cy="4052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13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">
            <a:extLst>
              <a:ext uri="{FF2B5EF4-FFF2-40B4-BE49-F238E27FC236}">
                <a16:creationId xmlns="" xmlns:a16="http://schemas.microsoft.com/office/drawing/2014/main" id="{B4A2F18C-3FD9-4674-9E7C-B56CDC1C59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-1020546" y="682064"/>
            <a:ext cx="12000026" cy="830997"/>
          </a:xfrm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Clr>
                <a:srgbClr val="00B050"/>
              </a:buClr>
              <a:buFont typeface="Arial" panose="020B0604020202020204" pitchFamily="34" charset="0"/>
              <a:buNone/>
              <a:defRPr/>
            </a:pPr>
            <a:r>
              <a:rPr lang="ru-RU" altLang="ru-RU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ПРОБЫ ХРАНЯТСЯ 10 ЛЕТ</a:t>
            </a:r>
          </a:p>
        </p:txBody>
      </p:sp>
      <p:pic>
        <p:nvPicPr>
          <p:cNvPr id="25603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8" t="25850" r="29327" b="24800"/>
          <a:stretch>
            <a:fillRect/>
          </a:stretch>
        </p:blipFill>
        <p:spPr bwMode="auto">
          <a:xfrm>
            <a:off x="2423592" y="2564904"/>
            <a:ext cx="511175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960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8727655-74D1-4150-8D1C-D82064CD0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0469" y="274638"/>
            <a:ext cx="6660859" cy="10668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обучение</a:t>
            </a:r>
            <a:br>
              <a:rPr lang="ru-RU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https://course.rusada.ru</a:t>
            </a:r>
            <a:endParaRPr lang="ru-RU" sz="4800" b="1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98B7394A-6143-2353-CD72-1EC0FBE89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35" y="82333"/>
            <a:ext cx="1682095" cy="168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D4E9DEC-4388-2475-AA45-4B257F2925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54" t="9699" r="13063" b="19318"/>
          <a:stretch/>
        </p:blipFill>
        <p:spPr bwMode="auto">
          <a:xfrm>
            <a:off x="446436" y="1764428"/>
            <a:ext cx="8647229" cy="49391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>
            <a:extLst>
              <a:ext uri="{FF2B5EF4-FFF2-40B4-BE49-F238E27FC236}">
                <a16:creationId xmlns="" xmlns:a16="http://schemas.microsoft.com/office/drawing/2014/main" id="{B64D3189-E519-4E6C-AF87-A3F81533DA95}"/>
              </a:ext>
            </a:extLst>
          </p:cNvPr>
          <p:cNvSpPr/>
          <p:nvPr/>
        </p:nvSpPr>
        <p:spPr>
          <a:xfrm>
            <a:off x="1524001" y="955964"/>
            <a:ext cx="7812088" cy="960149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6627" name="Рисунок 8" descr="Безымянный ПУЛ 2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506" y="3205017"/>
            <a:ext cx="1648416" cy="233333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3" name="TextBox 14">
            <a:extLst>
              <a:ext uri="{FF2B5EF4-FFF2-40B4-BE49-F238E27FC236}">
                <a16:creationId xmlns="" xmlns:a16="http://schemas.microsoft.com/office/drawing/2014/main" id="{626CB478-40FE-4B9A-9661-EBFE1ABDC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0100" y="1557338"/>
            <a:ext cx="39608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ru-RU" altLang="ru-RU" sz="1800" dirty="0">
                <a:latin typeface="+mn-lt"/>
              </a:rPr>
              <a:t> 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ru-RU" altLang="ru-RU" sz="1800" dirty="0">
              <a:latin typeface="+mn-lt"/>
            </a:endParaRPr>
          </a:p>
          <a:p>
            <a:pPr algn="ctr">
              <a:spcBef>
                <a:spcPct val="0"/>
              </a:spcBef>
              <a:buClr>
                <a:srgbClr val="1DA838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1800" dirty="0">
                <a:latin typeface="+mn-lt"/>
              </a:rPr>
              <a:t> 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входит в 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пулы тестирования международной федерации</a:t>
            </a:r>
          </a:p>
        </p:txBody>
      </p:sp>
      <p:sp>
        <p:nvSpPr>
          <p:cNvPr id="63494" name="TextBox 6">
            <a:extLst>
              <a:ext uri="{FF2B5EF4-FFF2-40B4-BE49-F238E27FC236}">
                <a16:creationId xmlns="" xmlns:a16="http://schemas.microsoft.com/office/drawing/2014/main" id="{D011976F-107B-4E65-B9BA-9E364242A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9161" y="5712474"/>
            <a:ext cx="72009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РУСАДА или международная спортивная федерация высылают уведомление о включении в пул в национальную спортивную федерацию на имя спортсмена</a:t>
            </a:r>
          </a:p>
        </p:txBody>
      </p:sp>
      <p:pic>
        <p:nvPicPr>
          <p:cNvPr id="26630" name="Рисунок 7" descr="Безымянный ПУЛ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7" y="2793208"/>
            <a:ext cx="1752867" cy="249554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6" name="TextBox 14">
            <a:extLst>
              <a:ext uri="{FF2B5EF4-FFF2-40B4-BE49-F238E27FC236}">
                <a16:creationId xmlns="" xmlns:a16="http://schemas.microsoft.com/office/drawing/2014/main" id="{07BDFF86-3F6E-45C8-B447-06BF523F9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844675"/>
            <a:ext cx="41767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Clr>
                <a:srgbClr val="1DA838"/>
              </a:buClr>
              <a:buFontTx/>
              <a:buNone/>
              <a:defRPr/>
            </a:pPr>
            <a:endParaRPr lang="ru-RU" altLang="ru-RU" sz="1800" dirty="0">
              <a:latin typeface="+mn-lt"/>
            </a:endParaRPr>
          </a:p>
          <a:p>
            <a:pPr algn="ctr">
              <a:spcBef>
                <a:spcPct val="0"/>
              </a:spcBef>
              <a:buClr>
                <a:srgbClr val="1DA838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1800" dirty="0">
                <a:latin typeface="+mn-lt"/>
              </a:rPr>
              <a:t>  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входит в 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пулы тестирования </a:t>
            </a:r>
          </a:p>
          <a:p>
            <a:pPr algn="just">
              <a:spcBef>
                <a:spcPct val="0"/>
              </a:spcBef>
              <a:buClr>
                <a:srgbClr val="1DA838"/>
              </a:buClr>
              <a:buFontTx/>
              <a:buNone/>
              <a:defRPr/>
            </a:pPr>
            <a:r>
              <a:rPr lang="ru-RU" altLang="ru-RU" sz="1800" dirty="0">
                <a:latin typeface="+mn-lt"/>
              </a:rPr>
              <a:t> </a:t>
            </a:r>
          </a:p>
        </p:txBody>
      </p:sp>
      <p:pic>
        <p:nvPicPr>
          <p:cNvPr id="26633" name="Рисунок 15" descr="Безымянный 2 РУСАДА.bmp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358" y="3205017"/>
            <a:ext cx="1644359" cy="233333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4" name="Рисунок 14" descr="Безымянный от РУСАДА.bmp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2781300"/>
            <a:ext cx="1761114" cy="249554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14">
            <a:extLst>
              <a:ext uri="{FF2B5EF4-FFF2-40B4-BE49-F238E27FC236}">
                <a16:creationId xmlns="" xmlns:a16="http://schemas.microsoft.com/office/drawing/2014/main" id="{B80747FA-9284-4D32-B119-BDB4C4203FDA}"/>
              </a:ext>
            </a:extLst>
          </p:cNvPr>
          <p:cNvCxnSpPr/>
          <p:nvPr/>
        </p:nvCxnSpPr>
        <p:spPr>
          <a:xfrm>
            <a:off x="7824788" y="1916113"/>
            <a:ext cx="0" cy="288925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="" xmlns:a16="http://schemas.microsoft.com/office/drawing/2014/main" id="{CAE7FAAC-5F9C-4411-9066-E2F74C1A62F7}"/>
              </a:ext>
            </a:extLst>
          </p:cNvPr>
          <p:cNvCxnSpPr/>
          <p:nvPr/>
        </p:nvCxnSpPr>
        <p:spPr>
          <a:xfrm>
            <a:off x="3575050" y="1916113"/>
            <a:ext cx="0" cy="288925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7">
            <a:extLst>
              <a:ext uri="{FF2B5EF4-FFF2-40B4-BE49-F238E27FC236}">
                <a16:creationId xmlns="" xmlns:a16="http://schemas.microsoft.com/office/drawing/2014/main" id="{9EACC5B0-C376-4DA7-9167-9A31646C693B}"/>
              </a:ext>
            </a:extLst>
          </p:cNvPr>
          <p:cNvSpPr txBox="1">
            <a:spLocks/>
          </p:cNvSpPr>
          <p:nvPr/>
        </p:nvSpPr>
        <p:spPr bwMode="auto">
          <a:xfrm>
            <a:off x="-138235" y="0"/>
            <a:ext cx="1113656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ru-RU" alt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ПРАВИЛ ДОСТУПНОСТИ</a:t>
            </a:r>
          </a:p>
        </p:txBody>
      </p:sp>
      <p:sp>
        <p:nvSpPr>
          <p:cNvPr id="18" name="TextBox 10">
            <a:extLst>
              <a:ext uri="{FF2B5EF4-FFF2-40B4-BE49-F238E27FC236}">
                <a16:creationId xmlns="" xmlns:a16="http://schemas.microsoft.com/office/drawing/2014/main" id="{C40A5F24-F877-4011-BDD4-422E28B08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1121491"/>
            <a:ext cx="794854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Спортсмен должен предоставлять информацию о местонахождении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он: </a:t>
            </a:r>
          </a:p>
        </p:txBody>
      </p:sp>
    </p:spTree>
    <p:extLst>
      <p:ext uri="{BB962C8B-B14F-4D97-AF65-F5344CB8AC3E}">
        <p14:creationId xmlns:p14="http://schemas.microsoft.com/office/powerpoint/2010/main" val="346241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Содержимое 2"/>
          <p:cNvSpPr>
            <a:spLocks noGrp="1"/>
          </p:cNvSpPr>
          <p:nvPr>
            <p:ph idx="1"/>
          </p:nvPr>
        </p:nvSpPr>
        <p:spPr>
          <a:xfrm>
            <a:off x="228602" y="396441"/>
            <a:ext cx="9860972" cy="2949432"/>
          </a:xfrm>
        </p:spPr>
        <p:txBody>
          <a:bodyPr>
            <a:normAutofit fontScale="25000" lnSpcReduction="20000"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2800" dirty="0">
                <a:cs typeface="Arial" panose="020B0604020202020204" pitchFamily="34" charset="0"/>
              </a:rPr>
              <a:t>	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9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altLang="ru-RU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информации: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спортсмен не предоставляет сведения о местонахождении вовремя;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спортсмен не указывает одночасовой интервал абсолютной доступности;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спортсмен неточно и некорректно указывает информацию.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9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Пропущенный </a:t>
            </a:r>
            <a:r>
              <a:rPr lang="ru-RU" altLang="ru-RU" sz="9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</a:t>
            </a:r>
            <a:r>
              <a:rPr lang="en-US" altLang="ru-RU" sz="9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altLang="ru-RU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спортсмена по указанному адресу во время одночасового интервала.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endParaRPr lang="ru-RU" altLang="ru-RU" sz="7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sz="4000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="" xmlns:a16="http://schemas.microsoft.com/office/drawing/2014/main" id="{BC729B64-0D44-42CE-8065-4BCF94E0CCC5}"/>
              </a:ext>
            </a:extLst>
          </p:cNvPr>
          <p:cNvSpPr/>
          <p:nvPr/>
        </p:nvSpPr>
        <p:spPr>
          <a:xfrm>
            <a:off x="3431703" y="4220505"/>
            <a:ext cx="6048375" cy="165735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Любое сочетание трех нарушений правил доступности (непредоставление информации /пропущенный тест) в течение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месяцев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нарушением антидопинговых правил и может привести к дисквалификации.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66" t="15028" r="25071" b="12433"/>
          <a:stretch/>
        </p:blipFill>
        <p:spPr bwMode="auto">
          <a:xfrm>
            <a:off x="882127" y="3786692"/>
            <a:ext cx="1915535" cy="2689412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454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7"/>
          <p:cNvSpPr>
            <a:spLocks noGrp="1"/>
          </p:cNvSpPr>
          <p:nvPr>
            <p:ph type="title"/>
          </p:nvPr>
        </p:nvSpPr>
        <p:spPr>
          <a:xfrm>
            <a:off x="-1824880" y="150607"/>
            <a:ext cx="14016880" cy="1196975"/>
          </a:xfrm>
        </p:spPr>
        <p:txBody>
          <a:bodyPr/>
          <a:lstStyle/>
          <a:p>
            <a:pPr marL="457200" indent="-457200" algn="ctr" eaLnBrk="1" hangingPunct="1">
              <a:buFont typeface="Wingdings" panose="05000000000000000000" pitchFamily="2" charset="2"/>
              <a:buChar char="Ø"/>
            </a:pPr>
            <a:r>
              <a:rPr lang="ru-RU" alt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ФАЛЬСИФИКАЦИЯ ИЛИ </a:t>
            </a:r>
            <a:br>
              <a:rPr lang="ru-RU" alt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ПОПЫТКА ФАЛЬСИФИКАЦИИ</a:t>
            </a:r>
          </a:p>
        </p:txBody>
      </p:sp>
      <p:sp>
        <p:nvSpPr>
          <p:cNvPr id="30723" name="TextBox 9">
            <a:extLst>
              <a:ext uri="{FF2B5EF4-FFF2-40B4-BE49-F238E27FC236}">
                <a16:creationId xmlns="" xmlns:a16="http://schemas.microsoft.com/office/drawing/2014/main" id="{42EBD8DF-34F0-443D-8E86-7C3622D60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6819" y="1658109"/>
            <a:ext cx="5812059" cy="435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2400"/>
              </a:spcAft>
              <a:buNone/>
              <a:defRPr/>
            </a:pPr>
            <a:r>
              <a:rPr lang="ru-RU" alt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</a:t>
            </a:r>
            <a:endParaRPr lang="en-US" alt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ct val="0"/>
              </a:spcBef>
              <a:buClr>
                <a:srgbClr val="00B050"/>
              </a:buClr>
              <a:buFont typeface="Times New Roman" panose="02020603050405020304" pitchFamily="18" charset="0"/>
              <a:buChar char="►"/>
              <a:defRPr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ложной информации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процедуры тестирования </a:t>
            </a:r>
            <a:endParaRPr lang="ru-RU" alt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ct val="0"/>
              </a:spcBef>
              <a:buClr>
                <a:srgbClr val="00B050"/>
              </a:buClr>
              <a:buFont typeface="Times New Roman" panose="02020603050405020304" pitchFamily="18" charset="0"/>
              <a:buChar char="►"/>
              <a:defRPr/>
            </a:pP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ct val="0"/>
              </a:spcBef>
              <a:buClr>
                <a:srgbClr val="00B050"/>
              </a:buClr>
              <a:buFont typeface="Times New Roman" panose="02020603050405020304" pitchFamily="18" charset="0"/>
              <a:buChar char="►"/>
              <a:defRPr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идентификационного кода </a:t>
            </a:r>
            <a:endParaRPr lang="ru-RU" alt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ct val="0"/>
              </a:spcBef>
              <a:buClr>
                <a:srgbClr val="00B050"/>
              </a:buClr>
              <a:buFont typeface="Times New Roman" panose="02020603050405020304" pitchFamily="18" charset="0"/>
              <a:buChar char="►"/>
              <a:defRPr/>
            </a:pP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ct val="0"/>
              </a:spcBef>
              <a:buClr>
                <a:srgbClr val="00B050"/>
              </a:buClr>
              <a:buFont typeface="Times New Roman" panose="02020603050405020304" pitchFamily="18" charset="0"/>
              <a:buChar char="►"/>
              <a:defRPr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Разбитие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емкости с пробой </a:t>
            </a:r>
          </a:p>
        </p:txBody>
      </p:sp>
      <p:pic>
        <p:nvPicPr>
          <p:cNvPr id="28678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4" t="25850" r="36417" b="34250"/>
          <a:stretch>
            <a:fillRect/>
          </a:stretch>
        </p:blipFill>
        <p:spPr bwMode="auto">
          <a:xfrm>
            <a:off x="122866" y="1658109"/>
            <a:ext cx="3970670" cy="307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47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426028" y="166254"/>
            <a:ext cx="9102436" cy="894475"/>
          </a:xfrm>
        </p:spPr>
        <p:txBody>
          <a:bodyPr>
            <a:noAutofit/>
          </a:bodyPr>
          <a:lstStyle/>
          <a:p>
            <a:pPr marL="457200" indent="-457200" algn="ctr" eaLnBrk="1" hangingPunct="1">
              <a:buFont typeface="Wingdings" panose="05000000000000000000" pitchFamily="2" charset="2"/>
              <a:buChar char="Ø"/>
            </a:pPr>
            <a:r>
              <a:rPr lang="ru-RU" alt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ОБЛАДАНИЕ ЗАПРЕЩЕННЫМИ СУБСТАНЦИЯМИ И МЕТОДАМИ </a:t>
            </a:r>
          </a:p>
        </p:txBody>
      </p:sp>
      <p:sp>
        <p:nvSpPr>
          <p:cNvPr id="30723" name="TextBox 10">
            <a:extLst>
              <a:ext uri="{FF2B5EF4-FFF2-40B4-BE49-F238E27FC236}">
                <a16:creationId xmlns="" xmlns:a16="http://schemas.microsoft.com/office/drawing/2014/main" id="{C8215BFB-822C-42C2-A759-6F7F2B3AC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40703" y="1700213"/>
            <a:ext cx="12250142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Спортсмен / тренер не имеет право хранить препарат, содержащий запрещенную субстанцию, или запрещенный метод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ВРАЧ для оказания </a:t>
            </a:r>
            <a:r>
              <a:rPr lang="ru-RU" alt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экстренной</a:t>
            </a: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медицинской помощи !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2400" dirty="0">
              <a:latin typeface="+mn-lt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003647875"/>
              </p:ext>
            </p:extLst>
          </p:nvPr>
        </p:nvGraphicFramePr>
        <p:xfrm>
          <a:off x="4828115" y="3767642"/>
          <a:ext cx="4929071" cy="1718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2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8" t="25250" r="27058" b="23282"/>
          <a:stretch>
            <a:fillRect/>
          </a:stretch>
        </p:blipFill>
        <p:spPr bwMode="auto">
          <a:xfrm>
            <a:off x="751897" y="3640138"/>
            <a:ext cx="3830638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>
            <a:extLst>
              <a:ext uri="{FF2B5EF4-FFF2-40B4-BE49-F238E27FC236}">
                <a16:creationId xmlns="" xmlns:a16="http://schemas.microsoft.com/office/drawing/2014/main" id="{990D108E-3E96-46EE-8315-BA70B4060AD6}"/>
              </a:ext>
            </a:extLst>
          </p:cNvPr>
          <p:cNvSpPr/>
          <p:nvPr/>
        </p:nvSpPr>
        <p:spPr>
          <a:xfrm>
            <a:off x="2063750" y="4005263"/>
            <a:ext cx="7272338" cy="20875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="" xmlns:a16="http://schemas.microsoft.com/office/drawing/2014/main" id="{29C773B2-A5FD-4523-A153-DAFC516C54AC}"/>
              </a:ext>
            </a:extLst>
          </p:cNvPr>
          <p:cNvSpPr/>
          <p:nvPr/>
        </p:nvSpPr>
        <p:spPr>
          <a:xfrm>
            <a:off x="2063750" y="3068638"/>
            <a:ext cx="7272338" cy="7207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="" xmlns:a16="http://schemas.microsoft.com/office/drawing/2014/main" id="{7AAFBDDB-DB2B-4745-811B-B00BCDA9EA31}"/>
              </a:ext>
            </a:extLst>
          </p:cNvPr>
          <p:cNvSpPr/>
          <p:nvPr/>
        </p:nvSpPr>
        <p:spPr>
          <a:xfrm>
            <a:off x="2063750" y="1052513"/>
            <a:ext cx="7272338" cy="18002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2773" name="Заголовок 3"/>
          <p:cNvSpPr>
            <a:spLocks noGrp="1"/>
          </p:cNvSpPr>
          <p:nvPr>
            <p:ph type="title"/>
          </p:nvPr>
        </p:nvSpPr>
        <p:spPr>
          <a:xfrm>
            <a:off x="-312712" y="260350"/>
            <a:ext cx="10980712" cy="863600"/>
          </a:xfrm>
        </p:spPr>
        <p:txBody>
          <a:bodyPr>
            <a:noAutofit/>
          </a:bodyPr>
          <a:lstStyle/>
          <a:p>
            <a:pPr marL="457200" indent="-457200" algn="ctr" eaLnBrk="1" hangingPunct="1">
              <a:buFont typeface="Wingdings" panose="05000000000000000000" pitchFamily="2" charset="2"/>
              <a:buChar char="Ø"/>
            </a:pPr>
            <a:r>
              <a:rPr lang="ru-RU" alt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ИЛИ </a:t>
            </a:r>
            <a:br>
              <a:rPr lang="ru-RU" alt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ПОПЫТКА РАСПРОСТРАНЕНИЯ</a:t>
            </a:r>
          </a:p>
        </p:txBody>
      </p:sp>
      <p:sp>
        <p:nvSpPr>
          <p:cNvPr id="32774" name="Прямоугольник 6"/>
          <p:cNvSpPr>
            <a:spLocks noChangeArrowheads="1"/>
          </p:cNvSpPr>
          <p:nvPr/>
        </p:nvSpPr>
        <p:spPr bwMode="auto">
          <a:xfrm>
            <a:off x="4583113" y="3500438"/>
            <a:ext cx="2808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 </a:t>
            </a:r>
            <a:endParaRPr lang="ru-RU" altLang="ru-RU" sz="1800">
              <a:latin typeface="Constantia" panose="02030602050306030303" pitchFamily="18" charset="0"/>
            </a:endParaRPr>
          </a:p>
        </p:txBody>
      </p:sp>
      <p:sp>
        <p:nvSpPr>
          <p:cNvPr id="17" name="Заголовок 3">
            <a:extLst>
              <a:ext uri="{FF2B5EF4-FFF2-40B4-BE49-F238E27FC236}">
                <a16:creationId xmlns="" xmlns:a16="http://schemas.microsoft.com/office/drawing/2014/main" id="{C8268EF2-8586-408A-AD8D-A7AAC8B5C5BE}"/>
              </a:ext>
            </a:extLst>
          </p:cNvPr>
          <p:cNvSpPr txBox="1">
            <a:spLocks/>
          </p:cNvSpPr>
          <p:nvPr/>
        </p:nvSpPr>
        <p:spPr bwMode="auto">
          <a:xfrm>
            <a:off x="479376" y="3713162"/>
            <a:ext cx="10188624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 algn="ctr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НАЗНАЧЕНИЕ ИЛИ ПОПЫТКА НАЗНАЧЕНИЯ</a:t>
            </a:r>
          </a:p>
        </p:txBody>
      </p:sp>
      <p:sp>
        <p:nvSpPr>
          <p:cNvPr id="32776" name="TextBox 18"/>
          <p:cNvSpPr txBox="1">
            <a:spLocks noChangeArrowheads="1"/>
          </p:cNvSpPr>
          <p:nvPr/>
        </p:nvSpPr>
        <p:spPr bwMode="auto">
          <a:xfrm>
            <a:off x="1847850" y="1916113"/>
            <a:ext cx="68405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112379303"/>
              </p:ext>
            </p:extLst>
          </p:nvPr>
        </p:nvGraphicFramePr>
        <p:xfrm>
          <a:off x="1847850" y="1646172"/>
          <a:ext cx="7499798" cy="1279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102382444"/>
              </p:ext>
            </p:extLst>
          </p:nvPr>
        </p:nvGraphicFramePr>
        <p:xfrm>
          <a:off x="1688951" y="4691856"/>
          <a:ext cx="7835588" cy="1400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63750" y="1747113"/>
            <a:ext cx="4256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!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49143" y="1763496"/>
            <a:ext cx="4256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!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000" b="80000" l="30125" r="70875">
                        <a14:foregroundMark x1="55875" y1="45000" x2="49938" y2="56222"/>
                        <a14:foregroundMark x1="45813" y1="28111" x2="43250" y2="39778"/>
                        <a14:foregroundMark x1="43125" y1="40000" x2="33188" y2="39778"/>
                        <a14:foregroundMark x1="33813" y1="39778" x2="30438" y2="57889"/>
                        <a14:foregroundMark x1="30688" y1="59000" x2="33688" y2="68111"/>
                        <a14:foregroundMark x1="33938" y1="68556" x2="39875" y2="69444"/>
                        <a14:foregroundMark x1="39625" y1="70000" x2="49188" y2="76333"/>
                        <a14:foregroundMark x1="49438" y1="77111" x2="60813" y2="74667"/>
                        <a14:foregroundMark x1="61438" y1="74444" x2="67875" y2="58778"/>
                        <a14:foregroundMark x1="68125" y1="58778" x2="68750" y2="32889"/>
                        <a14:foregroundMark x1="68625" y1="33556" x2="53500" y2="26444"/>
                        <a14:foregroundMark x1="45813" y1="28778" x2="53500" y2="2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08" t="24802" r="31100" b="22701"/>
          <a:stretch>
            <a:fillRect/>
          </a:stretch>
        </p:blipFill>
        <p:spPr bwMode="auto">
          <a:xfrm>
            <a:off x="3871652" y="2286000"/>
            <a:ext cx="2947148" cy="2137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Скругленный прямоугольник 12">
            <a:extLst>
              <a:ext uri="{FF2B5EF4-FFF2-40B4-BE49-F238E27FC236}">
                <a16:creationId xmlns="" xmlns:a16="http://schemas.microsoft.com/office/drawing/2014/main" id="{C5FA48FC-4229-48C0-A346-C930E41973C3}"/>
              </a:ext>
            </a:extLst>
          </p:cNvPr>
          <p:cNvSpPr/>
          <p:nvPr/>
        </p:nvSpPr>
        <p:spPr>
          <a:xfrm>
            <a:off x="2063750" y="1052513"/>
            <a:ext cx="7272338" cy="18002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4822" name="Заголовок 3"/>
          <p:cNvSpPr>
            <a:spLocks noGrp="1"/>
          </p:cNvSpPr>
          <p:nvPr>
            <p:ph type="title"/>
          </p:nvPr>
        </p:nvSpPr>
        <p:spPr>
          <a:xfrm>
            <a:off x="1368131" y="4319771"/>
            <a:ext cx="9647039" cy="863600"/>
          </a:xfrm>
        </p:spPr>
        <p:txBody>
          <a:bodyPr>
            <a:noAutofit/>
          </a:bodyPr>
          <a:lstStyle/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ru-RU" alt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</a:t>
            </a:r>
            <a:r>
              <a:rPr lang="ru-RU" alt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СОТРУДНИЧЕСТВО</a:t>
            </a:r>
            <a:endParaRPr lang="ru-RU" altLang="ru-RU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24" name="TextBox 18"/>
          <p:cNvSpPr txBox="1">
            <a:spLocks noChangeArrowheads="1"/>
          </p:cNvSpPr>
          <p:nvPr/>
        </p:nvSpPr>
        <p:spPr bwMode="auto">
          <a:xfrm>
            <a:off x="1847850" y="1916113"/>
            <a:ext cx="68405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6" name="Заголовок 3">
            <a:extLst>
              <a:ext uri="{FF2B5EF4-FFF2-40B4-BE49-F238E27FC236}">
                <a16:creationId xmlns="" xmlns:a16="http://schemas.microsoft.com/office/drawing/2014/main" id="{75514167-A1AF-4398-8905-F777BAFEDDC6}"/>
              </a:ext>
            </a:extLst>
          </p:cNvPr>
          <p:cNvSpPr txBox="1">
            <a:spLocks/>
          </p:cNvSpPr>
          <p:nvPr/>
        </p:nvSpPr>
        <p:spPr bwMode="auto">
          <a:xfrm>
            <a:off x="299567" y="241000"/>
            <a:ext cx="9937104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 algn="ctr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СОУЧАСТИЕ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528830898"/>
              </p:ext>
            </p:extLst>
          </p:nvPr>
        </p:nvGraphicFramePr>
        <p:xfrm>
          <a:off x="299442" y="842328"/>
          <a:ext cx="10800953" cy="1815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420992132"/>
              </p:ext>
            </p:extLst>
          </p:nvPr>
        </p:nvGraphicFramePr>
        <p:xfrm>
          <a:off x="572899" y="4969547"/>
          <a:ext cx="10584929" cy="1384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89703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299792" y="260350"/>
            <a:ext cx="9144000" cy="172878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ПЕРСОНАЛА СПОРТСМЕНА, ОТБЫВАЮЩЕГО ДИСКВАЛИФИКАЦИЮ ПО РЕШЕНИЮ ОБЩЕРОССИЙСКИХ</a:t>
            </a:r>
            <a:br>
              <a:rPr lang="ru-RU" alt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МЕЖДУНАРОДНЫХ ФЕДЕРАЦИЙ ПО ВИДАМ СПОРТА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88C15B7-3532-46A8-8FB6-C67043231E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96" t="30759" r="7475" b="19551"/>
          <a:stretch/>
        </p:blipFill>
        <p:spPr>
          <a:xfrm>
            <a:off x="98425" y="1989138"/>
            <a:ext cx="11995150" cy="3887787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319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8" t="19992" r="2199" b="31019"/>
          <a:stretch/>
        </p:blipFill>
        <p:spPr bwMode="auto">
          <a:xfrm>
            <a:off x="96819" y="1764253"/>
            <a:ext cx="11978233" cy="4424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85308" y="86985"/>
            <a:ext cx="875672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3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ПЕРСОНАЛА СПОРТСМЕНА, ОТБЫВАЮЩЕГО ДИСКВАЛИФИКАЦИЮ ПО РЕШЕНИЮ ОБЩЕРОССИЙСКИХ</a:t>
            </a:r>
            <a:br>
              <a:rPr lang="ru-RU" altLang="ru-RU" sz="23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3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МЕЖДУНАРОДНЫХ ФЕДЕРАЦИЙ ПО ВИДАМ СПОРТА</a:t>
            </a: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12145463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Заголовок 1">
            <a:extLst>
              <a:ext uri="{FF2B5EF4-FFF2-40B4-BE49-F238E27FC236}">
                <a16:creationId xmlns="" xmlns:a16="http://schemas.microsoft.com/office/drawing/2014/main" id="{8F2B261E-68FC-4D94-8C87-E3AB0F747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9589" y="144462"/>
            <a:ext cx="10152063" cy="6207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САНКЦИИ К СПОРТСМЕНАМ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="" xmlns:a16="http://schemas.microsoft.com/office/drawing/2014/main" id="{F8ABD126-865F-47F4-814E-D930C6765907}"/>
              </a:ext>
            </a:extLst>
          </p:cNvPr>
          <p:cNvSpPr/>
          <p:nvPr/>
        </p:nvSpPr>
        <p:spPr>
          <a:xfrm>
            <a:off x="479425" y="851236"/>
            <a:ext cx="4679950" cy="1727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Спортивная дисквалификация</a:t>
            </a: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="" xmlns:a16="http://schemas.microsoft.com/office/drawing/2014/main" id="{FE0B589A-E232-45CF-A383-61817D3C0AB4}"/>
              </a:ext>
            </a:extLst>
          </p:cNvPr>
          <p:cNvSpPr/>
          <p:nvPr/>
        </p:nvSpPr>
        <p:spPr>
          <a:xfrm>
            <a:off x="5232400" y="851236"/>
            <a:ext cx="6408738" cy="39512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ru-RU" altLang="ru-RU" sz="2000" b="1" dirty="0">
              <a:solidFill>
                <a:schemeClr val="tx1"/>
              </a:solidFill>
              <a:cs typeface="Arial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ru-RU" alt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Уголовная ответственность:</a:t>
            </a:r>
          </a:p>
          <a:p>
            <a:pPr algn="ctr">
              <a:buFont typeface="Arial" charset="0"/>
              <a:buNone/>
              <a:defRPr/>
            </a:pPr>
            <a:endParaRPr lang="ru-RU" alt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226</a:t>
            </a:r>
            <a:r>
              <a:rPr lang="en-US" alt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</a:t>
            </a:r>
            <a:r>
              <a:rPr lang="ru-RU" alt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Контрабанда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alt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Статья 234.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Незаконный оборот сильнодействующих или ядовитых веществ в целях сбыта</a:t>
            </a:r>
            <a:endParaRPr lang="ru-RU" alt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altLang="ru-RU" sz="2000" dirty="0">
              <a:solidFill>
                <a:schemeClr val="tx1"/>
              </a:solidFill>
              <a:cs typeface="Arial" charset="0"/>
            </a:endParaRPr>
          </a:p>
          <a:p>
            <a:pPr algn="ctr">
              <a:buFont typeface="Arial" pitchFamily="34" charset="0"/>
              <a:buChar char="•"/>
              <a:defRPr/>
            </a:pPr>
            <a:endParaRPr lang="ru-RU" altLang="ru-RU" sz="20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="" xmlns:a16="http://schemas.microsoft.com/office/drawing/2014/main" id="{A1BE39BE-C515-4F97-846B-C723148F6FB3}"/>
              </a:ext>
            </a:extLst>
          </p:cNvPr>
          <p:cNvSpPr/>
          <p:nvPr/>
        </p:nvSpPr>
        <p:spPr>
          <a:xfrm>
            <a:off x="479425" y="2740819"/>
            <a:ext cx="4679950" cy="35290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 санкции</a:t>
            </a:r>
          </a:p>
          <a:p>
            <a:pPr algn="ctr">
              <a:buFont typeface="Arial" charset="0"/>
              <a:buNone/>
              <a:defRPr/>
            </a:pP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Аннулирование результатов, призов, очков</a:t>
            </a: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="" xmlns:a16="http://schemas.microsoft.com/office/drawing/2014/main" id="{1F79514F-F54A-4153-A6CD-8EE325431672}"/>
              </a:ext>
            </a:extLst>
          </p:cNvPr>
          <p:cNvSpPr/>
          <p:nvPr/>
        </p:nvSpPr>
        <p:spPr>
          <a:xfrm>
            <a:off x="5232400" y="4972844"/>
            <a:ext cx="6408738" cy="12969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Санкции по трудовому законодательству</a:t>
            </a:r>
            <a:r>
              <a:rPr lang="ru-RU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alt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Расторжение 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трудового договора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Заголовок 1">
            <a:extLst>
              <a:ext uri="{FF2B5EF4-FFF2-40B4-BE49-F238E27FC236}">
                <a16:creationId xmlns="" xmlns:a16="http://schemas.microsoft.com/office/drawing/2014/main" id="{8F2B261E-68FC-4D94-8C87-E3AB0F747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002" y="0"/>
            <a:ext cx="10368136" cy="60642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САНКЦИИ К ПЕРСОНАЛУ СПОРТСМЕНА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="" xmlns:a16="http://schemas.microsoft.com/office/drawing/2014/main" id="{F8ABD126-865F-47F4-814E-D930C6765907}"/>
              </a:ext>
            </a:extLst>
          </p:cNvPr>
          <p:cNvSpPr/>
          <p:nvPr/>
        </p:nvSpPr>
        <p:spPr>
          <a:xfrm>
            <a:off x="479425" y="765175"/>
            <a:ext cx="4679950" cy="1727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Спортивная дисквалификация на срок  от 4 лет до пожизненного</a:t>
            </a:r>
          </a:p>
          <a:p>
            <a:pPr algn="ctr">
              <a:defRPr/>
            </a:pPr>
            <a:endParaRPr lang="ru-RU" altLang="ru-RU" sz="2000" b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="" xmlns:a16="http://schemas.microsoft.com/office/drawing/2014/main" id="{FE0B589A-E232-45CF-A383-61817D3C0AB4}"/>
              </a:ext>
            </a:extLst>
          </p:cNvPr>
          <p:cNvSpPr/>
          <p:nvPr/>
        </p:nvSpPr>
        <p:spPr>
          <a:xfrm>
            <a:off x="5232400" y="765175"/>
            <a:ext cx="6408738" cy="39512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ru-RU" altLang="ru-RU" sz="2000" b="1" dirty="0">
              <a:solidFill>
                <a:schemeClr val="tx1"/>
              </a:solidFill>
              <a:cs typeface="Arial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ru-RU" alt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Уголовная ответственность:</a:t>
            </a:r>
          </a:p>
          <a:p>
            <a:pPr algn="ctr">
              <a:buFont typeface="Arial" charset="0"/>
              <a:buNone/>
              <a:defRPr/>
            </a:pPr>
            <a:endParaRPr lang="ru-RU" alt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226</a:t>
            </a:r>
            <a:r>
              <a:rPr lang="en-US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</a:t>
            </a: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Контрабанда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Статья 230.1. 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Склонение спортсмена к использованию субстанций и (или) методов, запрещенных для использования в спорте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Статья 230.2. 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в отношении спортсмена субстанций и (или) методов, запрещенных для использования в спорте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Статья 234.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Незаконный оборот сильнодействующих или ядовитых веществ в целях сбыта</a:t>
            </a:r>
            <a:endParaRPr lang="ru-RU" alt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altLang="ru-RU" sz="2000" dirty="0">
              <a:solidFill>
                <a:schemeClr val="tx1"/>
              </a:solidFill>
              <a:cs typeface="Arial" charset="0"/>
            </a:endParaRPr>
          </a:p>
          <a:p>
            <a:pPr algn="ctr">
              <a:buFont typeface="Arial" pitchFamily="34" charset="0"/>
              <a:buChar char="•"/>
              <a:defRPr/>
            </a:pPr>
            <a:endParaRPr lang="ru-RU" altLang="ru-RU" sz="20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="" xmlns:a16="http://schemas.microsoft.com/office/drawing/2014/main" id="{A1BE39BE-C515-4F97-846B-C723148F6FB3}"/>
              </a:ext>
            </a:extLst>
          </p:cNvPr>
          <p:cNvSpPr/>
          <p:nvPr/>
        </p:nvSpPr>
        <p:spPr>
          <a:xfrm>
            <a:off x="479425" y="2636838"/>
            <a:ext cx="4679950" cy="35290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Административная ответственность:</a:t>
            </a:r>
          </a:p>
          <a:p>
            <a:pPr algn="ctr">
              <a:buFont typeface="Arial" charset="0"/>
              <a:buNone/>
              <a:defRPr/>
            </a:pPr>
            <a:endParaRPr lang="ru-RU" alt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6.18 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КоАП РФ. Нарушение установленных законодательством о физической культуре и спорте требований о предотвращении допинга в спорте и борьбе с ним</a:t>
            </a:r>
            <a:endParaRPr lang="ru-RU" alt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="" xmlns:a16="http://schemas.microsoft.com/office/drawing/2014/main" id="{1F79514F-F54A-4153-A6CD-8EE325431672}"/>
              </a:ext>
            </a:extLst>
          </p:cNvPr>
          <p:cNvSpPr/>
          <p:nvPr/>
        </p:nvSpPr>
        <p:spPr>
          <a:xfrm>
            <a:off x="5232400" y="4868863"/>
            <a:ext cx="6408738" cy="12969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Санкции по трудовому законодательству:</a:t>
            </a:r>
          </a:p>
          <a:p>
            <a:pPr algn="ctr">
              <a:buFont typeface="Arial" charset="0"/>
              <a:buNone/>
              <a:defRPr/>
            </a:pPr>
            <a:endParaRPr lang="ru-RU" alt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Расторжение трудового договора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799262" y="322169"/>
            <a:ext cx="8229600" cy="90805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alt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курса = 2 сертификата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5" t="17215" r="21822" b="26543"/>
          <a:stretch/>
        </p:blipFill>
        <p:spPr bwMode="auto">
          <a:xfrm>
            <a:off x="204728" y="1456660"/>
            <a:ext cx="5690002" cy="3976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3" t="16992" r="22000" b="26621"/>
          <a:stretch/>
        </p:blipFill>
        <p:spPr bwMode="auto">
          <a:xfrm>
            <a:off x="6177515" y="1456660"/>
            <a:ext cx="5667155" cy="3976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061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2">
            <a:extLst>
              <a:ext uri="{FF2B5EF4-FFF2-40B4-BE49-F238E27FC236}">
                <a16:creationId xmlns="" xmlns:a16="http://schemas.microsoft.com/office/drawing/2014/main" id="{E39BC512-6116-4C16-BA8A-F26E9448C38B}"/>
              </a:ext>
            </a:extLst>
          </p:cNvPr>
          <p:cNvSpPr txBox="1">
            <a:spLocks/>
          </p:cNvSpPr>
          <p:nvPr/>
        </p:nvSpPr>
        <p:spPr bwMode="auto">
          <a:xfrm>
            <a:off x="5232400" y="4437063"/>
            <a:ext cx="4679950" cy="19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rgbClr val="1DA838"/>
              </a:buClr>
              <a:defRPr/>
            </a:pPr>
            <a:endParaRPr lang="ru-RU" dirty="0">
              <a:latin typeface="Constantia" pitchFamily="18" charset="0"/>
              <a:cs typeface="Arial" charset="0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ru-RU" dirty="0">
                <a:cs typeface="Arial" charset="0"/>
              </a:rPr>
              <a:t> 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Char char="•"/>
              <a:defRPr/>
            </a:pPr>
            <a:endParaRPr lang="ru-RU" sz="3200" dirty="0">
              <a:latin typeface="+mn-lt"/>
            </a:endParaRP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="" xmlns:a16="http://schemas.microsoft.com/office/drawing/2014/main" id="{E3D2D5D9-3C19-4A65-BEA7-D47A9F2ECB17}"/>
              </a:ext>
            </a:extLst>
          </p:cNvPr>
          <p:cNvSpPr/>
          <p:nvPr/>
        </p:nvSpPr>
        <p:spPr>
          <a:xfrm>
            <a:off x="3863975" y="1052513"/>
            <a:ext cx="3671888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ик 8">
            <a:extLst>
              <a:ext uri="{FF2B5EF4-FFF2-40B4-BE49-F238E27FC236}">
                <a16:creationId xmlns="" xmlns:a16="http://schemas.microsoft.com/office/drawing/2014/main" id="{E88F0527-F80C-475B-A8CC-65DFEE9F4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10005" y="41275"/>
            <a:ext cx="121920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ВОЗМОЖНЫЕ САНКЦИИ</a:t>
            </a:r>
            <a:endParaRPr lang="ru-RU" sz="2800" b="1" dirty="0">
              <a:solidFill>
                <a:srgbClr val="00B05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1989" name="Прямоугольник 14"/>
          <p:cNvSpPr>
            <a:spLocks noChangeArrowheads="1"/>
          </p:cNvSpPr>
          <p:nvPr/>
        </p:nvSpPr>
        <p:spPr bwMode="auto">
          <a:xfrm>
            <a:off x="3810000" y="2967038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="" xmlns:a16="http://schemas.microsoft.com/office/drawing/2014/main" id="{4E531D3A-B633-4F2D-8480-921B44BE1C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409060"/>
              </p:ext>
            </p:extLst>
          </p:nvPr>
        </p:nvGraphicFramePr>
        <p:xfrm>
          <a:off x="705476" y="537883"/>
          <a:ext cx="8373978" cy="601773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7560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179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7791">
                <a:tc>
                  <a:txBody>
                    <a:bodyPr/>
                    <a:lstStyle/>
                    <a:p>
                      <a:pPr algn="ctr"/>
                      <a:r>
                        <a:rPr lang="ru-RU" sz="1600" strike="noStrike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</a:t>
                      </a:r>
                      <a:r>
                        <a:rPr lang="ru-RU" sz="1600" strike="noStrike" baseline="0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нарушения</a:t>
                      </a:r>
                      <a:endParaRPr lang="ru-RU" sz="1600" strike="noStrike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07" marB="4570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trike="noStrike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Стандартная</a:t>
                      </a:r>
                      <a:r>
                        <a:rPr lang="ru-RU" sz="1600" strike="noStrike" baseline="0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санкция</a:t>
                      </a:r>
                      <a:endParaRPr lang="ru-RU" sz="1600" strike="noStrike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07" marB="4570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1049">
                <a:tc>
                  <a:txBody>
                    <a:bodyPr/>
                    <a:lstStyle/>
                    <a:p>
                      <a:r>
                        <a:rPr lang="ru-RU" sz="1600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в пробе запрещенной</a:t>
                      </a:r>
                      <a:r>
                        <a:rPr lang="ru-RU" sz="1600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субстанции</a:t>
                      </a:r>
                      <a:endParaRPr lang="ru-RU" sz="1600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07" marB="4570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2 до 4 лет</a:t>
                      </a:r>
                    </a:p>
                  </a:txBody>
                  <a:tcPr marL="91448" marR="91448" marT="45707" marB="4570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3569">
                <a:tc>
                  <a:txBody>
                    <a:bodyPr/>
                    <a:lstStyle/>
                    <a:p>
                      <a:r>
                        <a:rPr lang="ru-RU" sz="1600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</a:t>
                      </a:r>
                      <a:r>
                        <a:rPr lang="ru-RU" sz="1600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или попытка использования запрещенной субстанции или метода</a:t>
                      </a:r>
                      <a:endParaRPr lang="ru-RU" sz="1600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07" marB="4570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года</a:t>
                      </a:r>
                    </a:p>
                  </a:txBody>
                  <a:tcPr marL="91448" marR="91448" marT="45707" marB="4570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1831">
                <a:tc>
                  <a:txBody>
                    <a:bodyPr/>
                    <a:lstStyle/>
                    <a:p>
                      <a:r>
                        <a:rPr lang="ru-RU" sz="1600" b="0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Уклонение, отказ</a:t>
                      </a:r>
                      <a:r>
                        <a:rPr lang="ru-RU" sz="1600" b="0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или неявка на процедуру сдачи пробы</a:t>
                      </a:r>
                      <a:endParaRPr lang="ru-RU" sz="1600" b="0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07" marB="4570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600" b="0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года</a:t>
                      </a:r>
                      <a:endParaRPr lang="ru-RU" sz="1600" b="0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07" marB="4570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43569">
                <a:tc>
                  <a:txBody>
                    <a:bodyPr/>
                    <a:lstStyle/>
                    <a:p>
                      <a:r>
                        <a:rPr lang="ru-RU" sz="1600" b="0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Нарушение порядка</a:t>
                      </a:r>
                      <a:r>
                        <a:rPr lang="ru-RU" sz="1600" b="0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предоставления информации о местонахождении</a:t>
                      </a:r>
                      <a:endParaRPr lang="ru-RU" sz="1600" b="0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07" marB="4570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года</a:t>
                      </a:r>
                    </a:p>
                  </a:txBody>
                  <a:tcPr marL="91448" marR="91448" marT="45707" marB="4570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2110">
                <a:tc>
                  <a:txBody>
                    <a:bodyPr/>
                    <a:lstStyle/>
                    <a:p>
                      <a:r>
                        <a:rPr lang="ru-RU" sz="1600" b="0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Фальсификация</a:t>
                      </a:r>
                      <a:r>
                        <a:rPr lang="ru-RU" sz="1600" b="0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или попытка фальсификации</a:t>
                      </a:r>
                      <a:endParaRPr lang="ru-RU" sz="1600" b="0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07" marB="4570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года</a:t>
                      </a:r>
                    </a:p>
                  </a:txBody>
                  <a:tcPr marL="91448" marR="91448" marT="45707" marB="4570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12110">
                <a:tc>
                  <a:txBody>
                    <a:bodyPr/>
                    <a:lstStyle/>
                    <a:p>
                      <a:r>
                        <a:rPr lang="ru-RU" sz="1600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Обладание запрещенной субстанции или методом</a:t>
                      </a:r>
                    </a:p>
                  </a:txBody>
                  <a:tcPr marL="91448" marR="91448" marT="45707" marB="4570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года</a:t>
                      </a:r>
                    </a:p>
                  </a:txBody>
                  <a:tcPr marL="91448" marR="91448" marT="45707" marB="4570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12110">
                <a:tc>
                  <a:txBody>
                    <a:bodyPr/>
                    <a:lstStyle/>
                    <a:p>
                      <a:r>
                        <a:rPr lang="ru-RU" sz="1600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Распространение или попытка</a:t>
                      </a:r>
                      <a:r>
                        <a:rPr lang="ru-RU" sz="1600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распространения </a:t>
                      </a:r>
                      <a:endParaRPr lang="ru-RU" sz="1600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07" marB="4570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4 лет</a:t>
                      </a:r>
                    </a:p>
                  </a:txBody>
                  <a:tcPr marL="91448" marR="91448" marT="45707" marB="4570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12110">
                <a:tc>
                  <a:txBody>
                    <a:bodyPr/>
                    <a:lstStyle/>
                    <a:p>
                      <a:r>
                        <a:rPr lang="ru-RU" sz="1600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Назначение</a:t>
                      </a:r>
                      <a:r>
                        <a:rPr lang="ru-RU" sz="1600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или попытка назначения</a:t>
                      </a:r>
                      <a:endParaRPr lang="ru-RU" sz="1600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07" marB="4570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4 лет</a:t>
                      </a:r>
                    </a:p>
                  </a:txBody>
                  <a:tcPr marL="91448" marR="91448" marT="45707" marB="4570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71831">
                <a:tc>
                  <a:txBody>
                    <a:bodyPr/>
                    <a:lstStyle/>
                    <a:p>
                      <a:r>
                        <a:rPr lang="ru-RU" sz="1600" b="0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Соучастие</a:t>
                      </a:r>
                    </a:p>
                  </a:txBody>
                  <a:tcPr marL="91448" marR="91448" marT="45707" marB="4570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2 до пожизненного срока</a:t>
                      </a:r>
                    </a:p>
                  </a:txBody>
                  <a:tcPr marL="91448" marR="91448" marT="45707" marB="4570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31317">
                <a:tc>
                  <a:txBody>
                    <a:bodyPr/>
                    <a:lstStyle/>
                    <a:p>
                      <a:r>
                        <a:rPr lang="ru-RU" sz="1600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Запрещенное</a:t>
                      </a:r>
                      <a:r>
                        <a:rPr lang="ru-RU" sz="1600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сотрудничество</a:t>
                      </a:r>
                      <a:endParaRPr lang="ru-RU" sz="1600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07" marB="4570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года</a:t>
                      </a:r>
                    </a:p>
                  </a:txBody>
                  <a:tcPr marL="91448" marR="91448" marT="45707" marB="4570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812612">
                <a:tc>
                  <a:txBody>
                    <a:bodyPr/>
                    <a:lstStyle/>
                    <a:p>
                      <a:r>
                        <a:rPr lang="ru-RU" sz="1600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Действия спортсмена или иного лица, направленные на воспрепятствование или преследование за предоставление информации уполномоченным органам</a:t>
                      </a:r>
                    </a:p>
                  </a:txBody>
                  <a:tcPr marL="91448" marR="91448" marT="45707" marB="4570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2 и до пожизненного срока</a:t>
                      </a:r>
                    </a:p>
                  </a:txBody>
                  <a:tcPr marL="91448" marR="91448" marT="45707" marB="4570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059988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807384514"/>
              </p:ext>
            </p:extLst>
          </p:nvPr>
        </p:nvGraphicFramePr>
        <p:xfrm>
          <a:off x="1321569" y="484094"/>
          <a:ext cx="9887899" cy="6065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38" y="2205319"/>
            <a:ext cx="3042088" cy="2028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6426" y="265355"/>
            <a:ext cx="8596668" cy="132080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 ХМАО-Югры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спортивной подготовки сборных команд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Югры»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220" y="2363264"/>
            <a:ext cx="1890154" cy="191016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://qrcoder.ru/code/?https%3A%2F%2Fwww.csp-ugra.ru%2Fuchrezhdeniya%2Fdokumenty%2Fmeditsinskoe-obespecheniya%2F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45" y="1708861"/>
            <a:ext cx="2870689" cy="287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8620" y="4507230"/>
            <a:ext cx="4662880" cy="1969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«Антидопинговое обеспечение»</a:t>
            </a:r>
          </a:p>
          <a:p>
            <a:pPr algn="ctr"/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8(3467) 33-53-06 </a:t>
            </a:r>
            <a:endParaRPr lang="ru-RU" b="1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80000"/>
              <a:buFontTx/>
              <a:buChar char="-"/>
            </a:pPr>
            <a:r>
              <a:rPr lang="ru-RU" b="1" dirty="0">
                <a:solidFill>
                  <a:srgbClr val="00B05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Ханты-Мансийск, Ул. Спортивная 24,26</a:t>
            </a:r>
          </a:p>
          <a:p>
            <a:pPr algn="ctr"/>
            <a:endParaRPr lang="ru-RU" sz="32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://qrcoder.ru/code/?https%3A%2F%2Fvk.com%2Fcsp_antidoping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085" y="1708862"/>
            <a:ext cx="2956751" cy="295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17844" y="4605411"/>
            <a:ext cx="4389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endParaRPr lang="ru-RU" b="1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«Отдел Антидопингового обеспечения»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77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A3167330-3D81-F0FD-701C-6158413A2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71D336-247D-4C14-A6BC-D57CADA41339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E1F3E60-91B1-790F-B358-EC64CC395B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28448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7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C7328EB-8C6A-0F04-738E-B4AC554A5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078" y="548680"/>
            <a:ext cx="8578602" cy="61206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РУСАДА в пресечении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случаев</a:t>
            </a:r>
          </a:p>
          <a:p>
            <a:pPr>
              <a:buFontTx/>
              <a:buChar char="-"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Фальсификации результатов </a:t>
            </a:r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Оказания услуг прохождения курса за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третьих лиц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56EFC53-0AA0-07C9-FB91-C41BFFBF6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667" y="3485137"/>
            <a:ext cx="3700242" cy="2081386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430306" y="656217"/>
            <a:ext cx="8832028" cy="22375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РАА «РУСАДА» оставляет за собой право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аннулировать сертификаты и блокировать учетные записи пользователей за подделывание сертификатов и фальсификацию результатов обучения.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890116" y="1390291"/>
            <a:ext cx="3722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4924" y="1443644"/>
            <a:ext cx="3722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b="1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6080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806425" y="523538"/>
            <a:ext cx="8596668" cy="1320800"/>
          </a:xfrm>
        </p:spPr>
        <p:txBody>
          <a:bodyPr/>
          <a:lstStyle/>
          <a:p>
            <a:pPr algn="ctr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 спортсмена</a:t>
            </a:r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>
          <a:xfrm>
            <a:off x="30263" y="1364776"/>
            <a:ext cx="10056675" cy="4163866"/>
          </a:xfrm>
        </p:spPr>
        <p:txBody>
          <a:bodyPr>
            <a:norm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Любой тренер, педагог, менеджер, агент, технический персонал</a:t>
            </a:r>
            <a:b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команды, официальное лицо, медицинский, парамедицинский</a:t>
            </a:r>
            <a:b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персонал, родитель или любое иное Лицо, работающее со </a:t>
            </a:r>
            <a:b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Спортсменом, оказывающее ему медицинскую помощь или помогающее Спортсмену при подготовке и участии в спортивных Соревнованиях.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B43AB-54A4-4B07-8EB6-6054E7BBC4EF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7D4B12C0-93FC-CD17-16C1-2B7C2787D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37" y="4282375"/>
            <a:ext cx="2166494" cy="221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>
            <a:extLst>
              <a:ext uri="{FF2B5EF4-FFF2-40B4-BE49-F238E27FC236}">
                <a16:creationId xmlns="" xmlns:a16="http://schemas.microsoft.com/office/drawing/2014/main" id="{A1E2E41E-3040-6288-CB34-7C1AB942B2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>
            <a:extLst>
              <a:ext uri="{FF2B5EF4-FFF2-40B4-BE49-F238E27FC236}">
                <a16:creationId xmlns="" xmlns:a16="http://schemas.microsoft.com/office/drawing/2014/main" id="{9B5E87BC-4FB7-5F8B-53C4-CCBAB2B3C3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65464" y="3502621"/>
            <a:ext cx="114472" cy="11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>
            <a:extLst>
              <a:ext uri="{FF2B5EF4-FFF2-40B4-BE49-F238E27FC236}">
                <a16:creationId xmlns="" xmlns:a16="http://schemas.microsoft.com/office/drawing/2014/main" id="{558E0EFD-15BC-C951-A8F9-7236CBD89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464" y="4165667"/>
            <a:ext cx="2575625" cy="257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="" xmlns:a16="http://schemas.microsoft.com/office/drawing/2014/main" id="{D89B70E9-AE57-4EC1-6BA8-D98A96003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779" y="4282375"/>
            <a:ext cx="2500159" cy="244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Musienkoaa\Desktop\Рисунок1-_Fu0llDLL-transform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545" y="4055160"/>
            <a:ext cx="2872910" cy="279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Прямая со стрелкой 41">
            <a:extLst>
              <a:ext uri="{FF2B5EF4-FFF2-40B4-BE49-F238E27FC236}">
                <a16:creationId xmlns="" xmlns:a16="http://schemas.microsoft.com/office/drawing/2014/main" id="{FD1BE41B-1B5A-4C12-9ACF-DB23B56B7B8E}"/>
              </a:ext>
            </a:extLst>
          </p:cNvPr>
          <p:cNvCxnSpPr/>
          <p:nvPr/>
        </p:nvCxnSpPr>
        <p:spPr>
          <a:xfrm>
            <a:off x="6816725" y="4437067"/>
            <a:ext cx="574675" cy="504825"/>
          </a:xfrm>
          <a:prstGeom prst="straightConnector1">
            <a:avLst/>
          </a:prstGeom>
          <a:ln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527674" y="2015152"/>
            <a:ext cx="72439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000" dirty="0">
                <a:solidFill>
                  <a:srgbClr val="1B19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Всемирный антидопинговый кодекс ВАДА 2021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1B19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(4-я редакция)</a:t>
            </a:r>
            <a:endParaRPr lang="en-US" sz="2000" dirty="0">
              <a:solidFill>
                <a:srgbClr val="1B19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ru-RU" sz="2000" dirty="0">
              <a:solidFill>
                <a:srgbClr val="1B19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1B19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ru-RU" sz="2000" dirty="0">
                <a:solidFill>
                  <a:srgbClr val="1B19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Международные стандарты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FB9855F1-8A6A-48F2-AC2F-7FD47F0E2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233" y="176345"/>
            <a:ext cx="9458851" cy="13208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документы, регулирующие антидопинговую деятельность на международном уровне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5420A48-FD54-46D2-410F-D1D12005B1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87" y="4689541"/>
            <a:ext cx="1419009" cy="183508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52E12EB0-8E56-AE13-9242-138DC68C0B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536" y="4711627"/>
            <a:ext cx="1482831" cy="182721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FB148003-172E-92CA-DEA3-7EA4D3DBC5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911" y="4727878"/>
            <a:ext cx="1310851" cy="180125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95F4B9F2-A3EA-AD21-D49B-81EEF9E3E4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759" y="4727878"/>
            <a:ext cx="1383387" cy="182037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E2CB09A5-E811-A7B2-AD49-2F8BD4A3CF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953" y="4727878"/>
            <a:ext cx="1441303" cy="182037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837ECFB4-2EF5-22CF-C982-EF2FE73D0F2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081" y="4711628"/>
            <a:ext cx="1460093" cy="182721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573F2120-3DAB-6D7E-C8B3-E104489F353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103" y="1258645"/>
            <a:ext cx="2475631" cy="3064595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82" t="17063" r="33910" b="12276"/>
          <a:stretch/>
        </p:blipFill>
        <p:spPr bwMode="auto">
          <a:xfrm>
            <a:off x="10079916" y="4689479"/>
            <a:ext cx="1396129" cy="1813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0033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FA7E953-0E75-DAAF-F958-FEDFB6F86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9314" y="562386"/>
            <a:ext cx="4439886" cy="5527011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Утвержденные приказом Министерства спорта Российской Федерации от 24 июня 2021 года </a:t>
            </a:r>
          </a:p>
          <a:p>
            <a:pPr marL="0" indent="0" algn="ctr">
              <a:buNone/>
            </a:pPr>
            <a:r>
              <a:rPr lang="ru-RU" sz="3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464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307B1C7-3273-24E7-237B-20E324681F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64" y="188640"/>
            <a:ext cx="5171295" cy="627450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141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-211281" y="418811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1FEA446-2482-4233-863C-8BCEF4D30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073" y="1213223"/>
            <a:ext cx="9387853" cy="2288513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фундаментального права спортсменов участвовать в соревнованиях, свободных от допинга</a:t>
            </a:r>
          </a:p>
          <a:p>
            <a:pPr>
              <a:defRPr/>
            </a:pP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054907360"/>
              </p:ext>
            </p:extLst>
          </p:nvPr>
        </p:nvGraphicFramePr>
        <p:xfrm>
          <a:off x="1766455" y="3564082"/>
          <a:ext cx="7460672" cy="1995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Другая 6">
      <a:dk1>
        <a:srgbClr val="1B190F"/>
      </a:dk1>
      <a:lt1>
        <a:sysClr val="window" lastClr="FFFFFF"/>
      </a:lt1>
      <a:dk2>
        <a:srgbClr val="51C3F9"/>
      </a:dk2>
      <a:lt2>
        <a:srgbClr val="51C3F9"/>
      </a:lt2>
      <a:accent1>
        <a:srgbClr val="00B050"/>
      </a:accent1>
      <a:accent2>
        <a:srgbClr val="00B0F0"/>
      </a:accent2>
      <a:accent3>
        <a:srgbClr val="00B050"/>
      </a:accent3>
      <a:accent4>
        <a:srgbClr val="44C1A3"/>
      </a:accent4>
      <a:accent5>
        <a:srgbClr val="4EB3CF"/>
      </a:accent5>
      <a:accent6>
        <a:srgbClr val="51C3F9"/>
      </a:accent6>
      <a:hlink>
        <a:srgbClr val="00B050"/>
      </a:hlink>
      <a:folHlink>
        <a:srgbClr val="00B0F0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1">
  <a:themeElements>
    <a:clrScheme name="Другая 6">
      <a:dk1>
        <a:srgbClr val="1B190F"/>
      </a:dk1>
      <a:lt1>
        <a:sysClr val="window" lastClr="FFFFFF"/>
      </a:lt1>
      <a:dk2>
        <a:srgbClr val="51C3F9"/>
      </a:dk2>
      <a:lt2>
        <a:srgbClr val="51C3F9"/>
      </a:lt2>
      <a:accent1>
        <a:srgbClr val="00B050"/>
      </a:accent1>
      <a:accent2>
        <a:srgbClr val="00B0F0"/>
      </a:accent2>
      <a:accent3>
        <a:srgbClr val="00B050"/>
      </a:accent3>
      <a:accent4>
        <a:srgbClr val="44C1A3"/>
      </a:accent4>
      <a:accent5>
        <a:srgbClr val="4EB3CF"/>
      </a:accent5>
      <a:accent6>
        <a:srgbClr val="51C3F9"/>
      </a:accent6>
      <a:hlink>
        <a:srgbClr val="00B050"/>
      </a:hlink>
      <a:folHlink>
        <a:srgbClr val="00B0F0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Тема1" id="{79CED84A-03D8-444E-A23C-7CAE4BD6EC7A}" vid="{9DCB4D37-1044-4CCC-A115-6FD4879D2E9D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728</TotalTime>
  <Words>1078</Words>
  <Application>Microsoft Office PowerPoint</Application>
  <PresentationFormat>Произвольный</PresentationFormat>
  <Paragraphs>256</Paragraphs>
  <Slides>32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Грань</vt:lpstr>
      <vt:lpstr>Тема1</vt:lpstr>
      <vt:lpstr>Нарушение антидопинговых правил  Права и обязанности спортсменов и персонала спортсменов</vt:lpstr>
      <vt:lpstr>Онлайн обучение https://course.rusada.ru</vt:lpstr>
      <vt:lpstr>2 курса = 2 сертификата</vt:lpstr>
      <vt:lpstr>Презентация PowerPoint</vt:lpstr>
      <vt:lpstr>Презентация PowerPoint</vt:lpstr>
      <vt:lpstr>Персонал спортсмена</vt:lpstr>
      <vt:lpstr>Нормативные документы, регулирующие антидопинговую деятельность на международном уровне </vt:lpstr>
      <vt:lpstr>Презентация PowerPoint</vt:lpstr>
      <vt:lpstr>Цель</vt:lpstr>
      <vt:lpstr>ВИДЫ НАРУШЕНИЙ АНТИДОПИНГОВЫХ ПРАВИЛ</vt:lpstr>
      <vt:lpstr>Презентация PowerPoint</vt:lpstr>
      <vt:lpstr>ЗАПРЕЩЕННЫЙ СПИСОК</vt:lpstr>
      <vt:lpstr>БИОЛОГИЧЕСКИ АКТИВНЫЕ ДОБАВКИ СПОРТИВНОЕ ПИТАНИЕ</vt:lpstr>
      <vt:lpstr>Презентация PowerPoint</vt:lpstr>
      <vt:lpstr>ОТКАЗ И ИНОЕ УКЛОНЕНИЕ ОТ СДАЧИ ПРОБЫ</vt:lpstr>
      <vt:lpstr>ПРИЧИНЫ ОТСРОЧКИ НЕМЕДЛЕННОЙ ЯВКИ СПОРТСМЕНА НА ПУНКТ ДОПИНГ-КОНТРОЛЯ</vt:lpstr>
      <vt:lpstr>Имеет право на:</vt:lpstr>
      <vt:lpstr>Презентация PowerPoint</vt:lpstr>
      <vt:lpstr>Презентация PowerPoint</vt:lpstr>
      <vt:lpstr>Презентация PowerPoint</vt:lpstr>
      <vt:lpstr>Презентация PowerPoint</vt:lpstr>
      <vt:lpstr>ФАЛЬСИФИКАЦИЯ ИЛИ  ПОПЫТКА ФАЛЬСИФИКАЦИИ</vt:lpstr>
      <vt:lpstr>ОБЛАДАНИЕ ЗАПРЕЩЕННЫМИ СУБСТАНЦИЯМИ И МЕТОДАМИ </vt:lpstr>
      <vt:lpstr>РАСПРОСТРАНЕНИЕ ИЛИ  ПОПЫТКА РАСПРОСТРАНЕНИЯ</vt:lpstr>
      <vt:lpstr>ПРОФЕССИОНАЛЬНОЕ  СОТРУДНИЧЕСТВО</vt:lpstr>
      <vt:lpstr>СПИСОК ПЕРСОНАЛА СПОРТСМЕНА, ОТБЫВАЮЩЕГО ДИСКВАЛИФИКАЦИЮ ПО РЕШЕНИЮ ОБЩЕРОССИЙСКИХ И МЕЖДУНАРОДНЫХ ФЕДЕРАЦИЙ ПО ВИДАМ СПОРТА</vt:lpstr>
      <vt:lpstr>Презентация PowerPoint</vt:lpstr>
      <vt:lpstr>САНКЦИИ К СПОРТСМЕНАМ</vt:lpstr>
      <vt:lpstr>САНКЦИИ К ПЕРСОНАЛУ СПОРТСМЕНА</vt:lpstr>
      <vt:lpstr>Презентация PowerPoint</vt:lpstr>
      <vt:lpstr>Презентация PowerPoint</vt:lpstr>
      <vt:lpstr>БУ ХМАО-Югры «Центр спортивной подготовки сборных команд Югры»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Нарушение антидопинговых правил. Права и обязанности спортсменов и персонала спортсменов.</dc:title>
  <dc:creator>Потысьева Анна Николаевна</dc:creator>
  <cp:lastModifiedBy>Мусиенко Анна Алексеевна</cp:lastModifiedBy>
  <cp:revision>54</cp:revision>
  <dcterms:modified xsi:type="dcterms:W3CDTF">2024-01-19T06:37:53Z</dcterms:modified>
</cp:coreProperties>
</file>