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6858000" cx="12192000"/>
  <p:notesSz cx="6858000" cy="9144000"/>
  <p:embeddedFontLst>
    <p:embeddedFont>
      <p:font typeface="Montserrat SemiBold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hybKWo93oiVfcssrssTrJ6N9KD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C5A682-6A7D-4798-8BEA-0B00DB7C42C2}">
  <a:tblStyle styleId="{D9C5A682-6A7D-4798-8BEA-0B00DB7C42C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SemiBold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MontserratSemiBold-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SemiBold-bold.fntdata"/><Relationship Id="rId13" Type="http://schemas.openxmlformats.org/officeDocument/2006/relationships/slide" Target="slides/slide6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5.xml"/><Relationship Id="rId34" Type="http://schemas.openxmlformats.org/officeDocument/2006/relationships/font" Target="fonts/MontserratSemiBold-boldItalic.fntdata"/><Relationship Id="rId15" Type="http://schemas.openxmlformats.org/officeDocument/2006/relationships/slide" Target="slides/slide8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7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0.xml"/><Relationship Id="rId39" Type="http://customschemas.google.com/relationships/presentationmetadata" Target="metadata"/><Relationship Id="rId16" Type="http://schemas.openxmlformats.org/officeDocument/2006/relationships/slide" Target="slides/slide9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5" name="Google Shape;4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2" name="Google Shape;58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>
            <a:off x="10848975" y="0"/>
            <a:ext cx="496676" cy="533400"/>
          </a:xfrm>
          <a:custGeom>
            <a:rect b="b" l="l" r="r" t="t"/>
            <a:pathLst>
              <a:path extrusionOk="0" h="372" w="346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5"/>
          <p:cNvSpPr txBox="1"/>
          <p:nvPr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8"/>
          <p:cNvSpPr txBox="1"/>
          <p:nvPr>
            <p:ph type="title"/>
          </p:nvPr>
        </p:nvSpPr>
        <p:spPr>
          <a:xfrm>
            <a:off x="2545079" y="495824"/>
            <a:ext cx="7101842" cy="832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0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8" name="Google Shape;98;p70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70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0">
  <p:cSld name="Заголовок и объект 0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1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71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71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2"/>
          <p:cNvSpPr txBox="1"/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6" name="Google Shape;106;p72"/>
          <p:cNvSpPr txBox="1"/>
          <p:nvPr>
            <p:ph idx="1" type="body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72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3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" name="Google Shape;110;p73"/>
          <p:cNvSpPr txBox="1"/>
          <p:nvPr>
            <p:ph idx="1" type="body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73"/>
          <p:cNvSpPr txBox="1"/>
          <p:nvPr>
            <p:ph idx="2" type="body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73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4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" name="Google Shape;115;p74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>
  <p:cSld name="Объект с подписью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5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8" name="Google Shape;118;p75"/>
          <p:cNvSpPr txBox="1"/>
          <p:nvPr>
            <p:ph idx="1" type="body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75"/>
          <p:cNvSpPr txBox="1"/>
          <p:nvPr>
            <p:ph idx="2" type="body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75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6"/>
          <p:cNvSpPr txBox="1"/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3" name="Google Shape;123;p76"/>
          <p:cNvSpPr/>
          <p:nvPr>
            <p:ph idx="2" type="pic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76"/>
          <p:cNvSpPr txBox="1"/>
          <p:nvPr>
            <p:ph idx="1" type="body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76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>
  <p:cSld name="Заголовок и вертикальный текст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7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8" name="Google Shape;128;p77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77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>
  <p:cSld name="Вертикальный заголовок и текст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8"/>
          <p:cNvSpPr txBox="1"/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2" name="Google Shape;132;p78"/>
          <p:cNvSpPr txBox="1"/>
          <p:nvPr>
            <p:ph idx="1" type="body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78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0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2"/>
          <p:cNvSpPr/>
          <p:nvPr/>
        </p:nvSpPr>
        <p:spPr>
          <a:xfrm>
            <a:off x="10848975" y="0"/>
            <a:ext cx="496676" cy="533400"/>
          </a:xfrm>
          <a:custGeom>
            <a:rect b="b" l="l" r="r" t="t"/>
            <a:pathLst>
              <a:path extrusionOk="0" h="372" w="346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2"/>
          <p:cNvSpPr txBox="1"/>
          <p:nvPr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/>
          <p:nvPr>
            <p:ph idx="2" type="pic"/>
          </p:nvPr>
        </p:nvSpPr>
        <p:spPr>
          <a:xfrm>
            <a:off x="882316" y="753142"/>
            <a:ext cx="4025351" cy="5310773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3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4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7" name="Google Shape;157;p44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4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1" name="Google Shape;161;p45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45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>
  <p:cSld name="Два объекта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5" name="Google Shape;165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46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7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9" name="Google Shape;169;p47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47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47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4" name="Google Shape;174;p48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>
  <p:cSld name="Объект с подписью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7" name="Google Shape;177;p49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49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4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0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2" name="Google Shape;182;p50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50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50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0">
  <p:cSld name="Заголовок и объект 0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7" name="Google Shape;187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51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52"/>
          <p:cNvCxnSpPr/>
          <p:nvPr/>
        </p:nvCxnSpPr>
        <p:spPr>
          <a:xfrm>
            <a:off x="-2" y="6089651"/>
            <a:ext cx="4023788" cy="11115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1" name="Google Shape;191;p5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52"/>
          <p:cNvSpPr txBox="1"/>
          <p:nvPr>
            <p:ph idx="2" type="body"/>
          </p:nvPr>
        </p:nvSpPr>
        <p:spPr>
          <a:xfrm>
            <a:off x="975785" y="0"/>
            <a:ext cx="10782301" cy="891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52"/>
          <p:cNvSpPr txBox="1"/>
          <p:nvPr>
            <p:ph idx="12" type="sldNum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558ED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3"/>
          <p:cNvSpPr/>
          <p:nvPr/>
        </p:nvSpPr>
        <p:spPr>
          <a:xfrm>
            <a:off x="10848975" y="-1"/>
            <a:ext cx="496677" cy="531609"/>
          </a:xfrm>
          <a:custGeom>
            <a:rect b="b" l="l" r="r" t="t"/>
            <a:pathLst>
              <a:path extrusionOk="0" h="21527" w="2160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53"/>
          <p:cNvSpPr txBox="1"/>
          <p:nvPr>
            <p:ph idx="12" type="sldNum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ustom">
  <p:cSld name="42_Custom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5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55"/>
          <p:cNvSpPr/>
          <p:nvPr>
            <p:ph idx="2" type="pic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5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6">
  <p:cSld name="SLIDE 16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6"/>
          <p:cNvSpPr/>
          <p:nvPr>
            <p:ph idx="2" type="pic"/>
          </p:nvPr>
        </p:nvSpPr>
        <p:spPr>
          <a:xfrm>
            <a:off x="0" y="0"/>
            <a:ext cx="414373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5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7"/>
          <p:cNvSpPr txBox="1"/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9" name="Google Shape;209;p57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8"/>
          <p:cNvSpPr/>
          <p:nvPr>
            <p:ph idx="2" type="pic"/>
          </p:nvPr>
        </p:nvSpPr>
        <p:spPr>
          <a:xfrm>
            <a:off x="1" y="0"/>
            <a:ext cx="12192000" cy="43434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5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Add22">
  <p:cSld name="SlideAdd22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9"/>
          <p:cNvSpPr/>
          <p:nvPr>
            <p:ph idx="2" type="pic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5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 0">
  <p:cSld name="3_Title Slide 0">
    <p:bg>
      <p:bgPr>
        <a:gradFill>
          <a:gsLst>
            <a:gs pos="0">
              <a:srgbClr val="649A3F"/>
            </a:gs>
            <a:gs pos="70000">
              <a:srgbClr val="00B050"/>
            </a:gs>
            <a:gs pos="100000">
              <a:srgbClr val="00B05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0"/>
          <p:cNvSpPr txBox="1"/>
          <p:nvPr>
            <p:ph idx="12" type="sldNum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 0">
  <p:cSld name="4_Title Slide 0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1"/>
          <p:cNvSpPr/>
          <p:nvPr>
            <p:ph idx="2" type="pic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61"/>
          <p:cNvSpPr/>
          <p:nvPr>
            <p:ph idx="3" type="pic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61"/>
          <p:cNvSpPr txBox="1"/>
          <p:nvPr>
            <p:ph idx="12" type="sldNum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0">
  <p:cSld name="46_Custom 0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2"/>
          <p:cNvSpPr/>
          <p:nvPr>
            <p:ph idx="2" type="pic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62"/>
          <p:cNvSpPr/>
          <p:nvPr>
            <p:ph idx="3" type="pic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62"/>
          <p:cNvSpPr/>
          <p:nvPr>
            <p:ph idx="4" type="pic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62"/>
          <p:cNvSpPr/>
          <p:nvPr>
            <p:ph idx="5" type="pic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6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3"/>
          <p:cNvSpPr/>
          <p:nvPr>
            <p:ph idx="2" type="pic"/>
          </p:nvPr>
        </p:nvSpPr>
        <p:spPr>
          <a:xfrm>
            <a:off x="0" y="0"/>
            <a:ext cx="12192000" cy="2582462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6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4"/>
          <p:cNvSpPr/>
          <p:nvPr/>
        </p:nvSpPr>
        <p:spPr>
          <a:xfrm>
            <a:off x="10848975" y="-1"/>
            <a:ext cx="496677" cy="531609"/>
          </a:xfrm>
          <a:custGeom>
            <a:rect b="b" l="l" r="r" t="t"/>
            <a:pathLst>
              <a:path extrusionOk="0" h="21527" w="2160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64"/>
          <p:cNvSpPr txBox="1"/>
          <p:nvPr>
            <p:ph idx="12" type="sldNum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64"/>
          <p:cNvSpPr/>
          <p:nvPr>
            <p:ph idx="2" type="pic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64"/>
          <p:cNvSpPr/>
          <p:nvPr>
            <p:ph idx="3" type="pic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64"/>
          <p:cNvSpPr/>
          <p:nvPr>
            <p:ph idx="4" type="pic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64"/>
          <p:cNvSpPr/>
          <p:nvPr>
            <p:ph idx="5" type="pic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5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0" name="Google Shape;240;p65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65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ustom">
  <p:cSld name="43_Custom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6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66"/>
          <p:cNvSpPr/>
          <p:nvPr>
            <p:ph idx="2" type="pic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6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8" name="Google Shape;248;p6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67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ส่วนหัวของส่วน">
  <p:cSld name="60_ส่วนหัวของส่วน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8"/>
          <p:cNvSpPr/>
          <p:nvPr>
            <p:ph idx="2" type="pic"/>
          </p:nvPr>
        </p:nvSpPr>
        <p:spPr>
          <a:xfrm>
            <a:off x="5670328" y="0"/>
            <a:ext cx="6193040" cy="64008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ส่วนหัวของส่วน">
  <p:cSld name="46_ส่วนหัวของส่วน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9"/>
          <p:cNvSpPr/>
          <p:nvPr>
            <p:ph idx="2" type="pic"/>
          </p:nvPr>
        </p:nvSpPr>
        <p:spPr>
          <a:xfrm>
            <a:off x="519604" y="0"/>
            <a:ext cx="6193040" cy="64008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56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6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6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"/>
          <p:cNvSpPr/>
          <p:nvPr/>
        </p:nvSpPr>
        <p:spPr>
          <a:xfrm>
            <a:off x="266733" y="-58407"/>
            <a:ext cx="3853543" cy="6924461"/>
          </a:xfrm>
          <a:custGeom>
            <a:rect b="b" l="l" r="r" t="t"/>
            <a:pathLst>
              <a:path extrusionOk="0" h="814" w="453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00B0F0"/>
          </a:solidFill>
          <a:ln cap="flat" cmpd="dbl" w="9525">
            <a:solidFill>
              <a:schemeClr val="lt1">
                <a:alpha val="36862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"/>
          <p:cNvSpPr/>
          <p:nvPr/>
        </p:nvSpPr>
        <p:spPr>
          <a:xfrm>
            <a:off x="1355637" y="-58407"/>
            <a:ext cx="3853543" cy="6924461"/>
          </a:xfrm>
          <a:custGeom>
            <a:rect b="b" l="l" r="r" t="t"/>
            <a:pathLst>
              <a:path extrusionOk="0" h="814" w="453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00B0F0"/>
          </a:solidFill>
          <a:ln cap="flat" cmpd="dbl" w="9525">
            <a:solidFill>
              <a:schemeClr val="lt1">
                <a:alpha val="36862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"/>
          <p:cNvSpPr/>
          <p:nvPr/>
        </p:nvSpPr>
        <p:spPr>
          <a:xfrm>
            <a:off x="10426017" y="0"/>
            <a:ext cx="1287012" cy="82731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"/>
          <p:cNvSpPr txBox="1"/>
          <p:nvPr/>
        </p:nvSpPr>
        <p:spPr>
          <a:xfrm>
            <a:off x="3271694" y="2967859"/>
            <a:ext cx="883967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Ответственность за нарушение антидопинговых правил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10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Google Shape;389;p10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Google Shape;390;p10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1" name="Google Shape;391;p10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Google Shape;392;p10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Google Shape;393;p10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94" name="Google Shape;394;p10"/>
          <p:cNvGrpSpPr/>
          <p:nvPr/>
        </p:nvGrpSpPr>
        <p:grpSpPr>
          <a:xfrm>
            <a:off x="-810213" y="5427405"/>
            <a:ext cx="2245758" cy="1430596"/>
            <a:chOff x="-1" y="0"/>
            <a:chExt cx="2245757" cy="1430594"/>
          </a:xfrm>
        </p:grpSpPr>
        <p:sp>
          <p:nvSpPr>
            <p:cNvPr id="395" name="Google Shape;395;p10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 flipH="1">
              <a:off x="-1" y="0"/>
              <a:ext cx="1338981" cy="11087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10"/>
          <p:cNvSpPr txBox="1"/>
          <p:nvPr/>
        </p:nvSpPr>
        <p:spPr>
          <a:xfrm>
            <a:off x="279128" y="2633695"/>
            <a:ext cx="5555226" cy="1969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b="1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портсмен национального уровня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РУСАДА проверяет, было ли выдано разрешение на ТИ</a:t>
            </a:r>
            <a:endParaRPr b="1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0"/>
          <p:cNvSpPr/>
          <p:nvPr/>
        </p:nvSpPr>
        <p:spPr>
          <a:xfrm>
            <a:off x="2585884" y="425769"/>
            <a:ext cx="7543526" cy="1069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0"/>
          <p:cNvSpPr txBox="1"/>
          <p:nvPr/>
        </p:nvSpPr>
        <p:spPr>
          <a:xfrm>
            <a:off x="2214198" y="425769"/>
            <a:ext cx="82296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Проверка наличия действующего разрешения на ТИ</a:t>
            </a:r>
            <a:endParaRPr/>
          </a:p>
        </p:txBody>
      </p:sp>
      <p:sp>
        <p:nvSpPr>
          <p:cNvPr id="400" name="Google Shape;400;p10"/>
          <p:cNvSpPr txBox="1"/>
          <p:nvPr/>
        </p:nvSpPr>
        <p:spPr>
          <a:xfrm>
            <a:off x="6357648" y="2628783"/>
            <a:ext cx="5737788" cy="310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портсмен международного уровня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РУСАДА запрашивает информацию о наличии действующего разрешение на ТИ у международной федерации, а также  проверяет информацию о наличии действующего разрешения на ТИ в системе АДАМС</a:t>
            </a:r>
            <a:endParaRPr/>
          </a:p>
        </p:txBody>
      </p:sp>
      <p:cxnSp>
        <p:nvCxnSpPr>
          <p:cNvPr id="401" name="Google Shape;401;p10"/>
          <p:cNvCxnSpPr/>
          <p:nvPr/>
        </p:nvCxnSpPr>
        <p:spPr>
          <a:xfrm flipH="1">
            <a:off x="2890684" y="1809135"/>
            <a:ext cx="845574" cy="698091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2" name="Google Shape;402;p10"/>
          <p:cNvCxnSpPr/>
          <p:nvPr/>
        </p:nvCxnSpPr>
        <p:spPr>
          <a:xfrm>
            <a:off x="8717389" y="1809135"/>
            <a:ext cx="835742" cy="6096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"/>
          <p:cNvSpPr txBox="1"/>
          <p:nvPr/>
        </p:nvSpPr>
        <p:spPr>
          <a:xfrm>
            <a:off x="2566989" y="5084764"/>
            <a:ext cx="15128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11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10" name="Google Shape;410;p11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B3C6E7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B3C6E7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11"/>
          <p:cNvSpPr txBox="1"/>
          <p:nvPr>
            <p:ph idx="1" type="body"/>
          </p:nvPr>
        </p:nvSpPr>
        <p:spPr>
          <a:xfrm>
            <a:off x="2350214" y="1403349"/>
            <a:ext cx="8352928" cy="5378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Char char="•"/>
            </a:pPr>
            <a:r>
              <a:rPr b="1" i="1" lang="ru-RU" sz="2000"/>
              <a:t>Признание нарушения </a:t>
            </a:r>
            <a:r>
              <a:rPr lang="ru-RU" sz="2000"/>
              <a:t>антидопинговых правил (до получения неблагоприятного результата или в короткий срок после получения  уведомления)</a:t>
            </a:r>
            <a:endParaRPr/>
          </a:p>
          <a:p>
            <a:pPr indent="-111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Char char="•"/>
            </a:pPr>
            <a:r>
              <a:rPr lang="ru-RU" sz="2000"/>
              <a:t> Запрос на </a:t>
            </a:r>
            <a:r>
              <a:rPr b="1" i="1" lang="ru-RU" sz="2000"/>
              <a:t>ускоренные слушания </a:t>
            </a:r>
            <a:r>
              <a:rPr lang="ru-RU" sz="2000"/>
              <a:t>по вопросу назначенного временного отстранения </a:t>
            </a:r>
            <a:endParaRPr/>
          </a:p>
          <a:p>
            <a:pPr indent="-111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Char char="•"/>
            </a:pPr>
            <a:r>
              <a:rPr lang="ru-RU" sz="2000"/>
              <a:t> Запрос на </a:t>
            </a:r>
            <a:r>
              <a:rPr b="1" i="1" lang="ru-RU" sz="2000"/>
              <a:t>проведение вскрытия и исследования пробы Б</a:t>
            </a:r>
            <a:endParaRPr/>
          </a:p>
          <a:p>
            <a:pPr indent="-111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Char char="•"/>
            </a:pPr>
            <a:r>
              <a:rPr lang="ru-RU" sz="2000"/>
              <a:t> Запрос на </a:t>
            </a:r>
            <a:r>
              <a:rPr b="1" i="1" lang="ru-RU" sz="2000"/>
              <a:t>Лабораторные пакеты по пробам А и Б</a:t>
            </a:r>
            <a:endParaRPr/>
          </a:p>
          <a:p>
            <a:pPr indent="-111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Char char="•"/>
            </a:pPr>
            <a:r>
              <a:rPr lang="ru-RU" sz="2000"/>
              <a:t> Запрос на </a:t>
            </a:r>
            <a:r>
              <a:rPr b="1" i="1" lang="ru-RU" sz="2000"/>
              <a:t>участие </a:t>
            </a:r>
            <a:r>
              <a:rPr lang="ru-RU" sz="2000"/>
              <a:t>спортсмена и/или его представителя </a:t>
            </a:r>
            <a:r>
              <a:rPr b="1" i="1" lang="ru-RU" sz="2000"/>
              <a:t>в слушаниях по делу</a:t>
            </a:r>
            <a:endParaRPr/>
          </a:p>
          <a:p>
            <a:pPr indent="-111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Char char="•"/>
            </a:pPr>
            <a:r>
              <a:rPr lang="ru-RU" sz="2000"/>
              <a:t> Возможность </a:t>
            </a:r>
            <a:r>
              <a:rPr b="1" i="1" lang="ru-RU" sz="2000"/>
              <a:t>предоставления любых документов</a:t>
            </a:r>
            <a:r>
              <a:rPr lang="ru-RU" sz="2000"/>
              <a:t>, которые могут иметь значение для вынесения решения </a:t>
            </a:r>
            <a:endParaRPr/>
          </a:p>
          <a:p>
            <a:pPr indent="-13462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</a:pPr>
            <a:r>
              <a:t/>
            </a:r>
            <a:endParaRPr sz="1600"/>
          </a:p>
        </p:txBody>
      </p:sp>
      <p:sp>
        <p:nvSpPr>
          <p:cNvPr id="413" name="Google Shape;413;p11"/>
          <p:cNvSpPr/>
          <p:nvPr/>
        </p:nvSpPr>
        <p:spPr>
          <a:xfrm>
            <a:off x="3153552" y="289778"/>
            <a:ext cx="6354677" cy="7484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1"/>
          <p:cNvSpPr txBox="1"/>
          <p:nvPr>
            <p:ph type="title"/>
          </p:nvPr>
        </p:nvSpPr>
        <p:spPr>
          <a:xfrm>
            <a:off x="4640947" y="353645"/>
            <a:ext cx="3551339" cy="620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ПРАВА СПОРТСМЕНА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"/>
          <p:cNvSpPr txBox="1"/>
          <p:nvPr/>
        </p:nvSpPr>
        <p:spPr>
          <a:xfrm>
            <a:off x="1847850" y="1992318"/>
            <a:ext cx="127000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0" name="Google Shape;420;p12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1" name="Google Shape;421;p12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2" name="Google Shape;422;p12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12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Google Shape;424;p12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Google Shape;425;p12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Google Shape;426;p12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27" name="Google Shape;427;p12"/>
          <p:cNvGrpSpPr/>
          <p:nvPr/>
        </p:nvGrpSpPr>
        <p:grpSpPr>
          <a:xfrm>
            <a:off x="-810213" y="5427405"/>
            <a:ext cx="2245758" cy="1430596"/>
            <a:chOff x="-1" y="0"/>
            <a:chExt cx="2245757" cy="1430594"/>
          </a:xfrm>
        </p:grpSpPr>
        <p:sp>
          <p:nvSpPr>
            <p:cNvPr id="428" name="Google Shape;428;p12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 flipH="1">
              <a:off x="-1" y="0"/>
              <a:ext cx="1338981" cy="11087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12"/>
          <p:cNvSpPr txBox="1"/>
          <p:nvPr/>
        </p:nvSpPr>
        <p:spPr>
          <a:xfrm>
            <a:off x="858752" y="1134152"/>
            <a:ext cx="98020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Процедура обработки нарушения правил доступности</a:t>
            </a:r>
            <a:endParaRPr/>
          </a:p>
        </p:txBody>
      </p:sp>
      <p:sp>
        <p:nvSpPr>
          <p:cNvPr id="431" name="Google Shape;431;p12"/>
          <p:cNvSpPr txBox="1"/>
          <p:nvPr/>
        </p:nvSpPr>
        <p:spPr>
          <a:xfrm>
            <a:off x="412156" y="1919588"/>
            <a:ext cx="8136904" cy="71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Получение протокола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неудавшейся попытки или </a:t>
            </a: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сведений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 некорректном или несвоевременном предоставлении информации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2"/>
          <p:cNvSpPr/>
          <p:nvPr/>
        </p:nvSpPr>
        <p:spPr>
          <a:xfrm>
            <a:off x="2082496" y="425769"/>
            <a:ext cx="7703027" cy="8040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2"/>
          <p:cNvSpPr txBox="1"/>
          <p:nvPr/>
        </p:nvSpPr>
        <p:spPr>
          <a:xfrm>
            <a:off x="2406477" y="394716"/>
            <a:ext cx="7035828" cy="830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Процедура обработки нарушений правил предоставления информации о местонахождении</a:t>
            </a:r>
            <a:endParaRPr/>
          </a:p>
        </p:txBody>
      </p:sp>
      <p:sp>
        <p:nvSpPr>
          <p:cNvPr id="434" name="Google Shape;434;p12"/>
          <p:cNvSpPr txBox="1"/>
          <p:nvPr/>
        </p:nvSpPr>
        <p:spPr>
          <a:xfrm>
            <a:off x="5298391" y="3797399"/>
            <a:ext cx="5818889" cy="101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Уведомление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спортсмена и национальной федерации - 14 дней на предоставление объяснений</a:t>
            </a:r>
            <a:endParaRPr/>
          </a:p>
        </p:txBody>
      </p:sp>
      <p:pic>
        <p:nvPicPr>
          <p:cNvPr id="435" name="Google Shape;4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0914" y="3324483"/>
            <a:ext cx="2537888" cy="224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3"/>
          <p:cNvSpPr txBox="1"/>
          <p:nvPr/>
        </p:nvSpPr>
        <p:spPr>
          <a:xfrm>
            <a:off x="1847850" y="1992318"/>
            <a:ext cx="127000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1" name="Google Shape;441;p13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2" name="Google Shape;442;p13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13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4" name="Google Shape;444;p13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5" name="Google Shape;445;p13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Google Shape;446;p13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13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48" name="Google Shape;448;p13"/>
          <p:cNvGrpSpPr/>
          <p:nvPr/>
        </p:nvGrpSpPr>
        <p:grpSpPr>
          <a:xfrm>
            <a:off x="-810213" y="5427405"/>
            <a:ext cx="2245758" cy="1430596"/>
            <a:chOff x="-1" y="0"/>
            <a:chExt cx="2245757" cy="1430594"/>
          </a:xfrm>
        </p:grpSpPr>
        <p:sp>
          <p:nvSpPr>
            <p:cNvPr id="449" name="Google Shape;449;p13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 flipH="1">
              <a:off x="-1" y="0"/>
              <a:ext cx="1338981" cy="11087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13"/>
          <p:cNvSpPr txBox="1"/>
          <p:nvPr/>
        </p:nvSpPr>
        <p:spPr>
          <a:xfrm>
            <a:off x="858752" y="1134152"/>
            <a:ext cx="98020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Процедура обработки нарушения правил доступности</a:t>
            </a:r>
            <a:endParaRPr/>
          </a:p>
        </p:txBody>
      </p:sp>
      <p:sp>
        <p:nvSpPr>
          <p:cNvPr id="452" name="Google Shape;452;p13"/>
          <p:cNvSpPr txBox="1"/>
          <p:nvPr/>
        </p:nvSpPr>
        <p:spPr>
          <a:xfrm>
            <a:off x="3226272" y="1256764"/>
            <a:ext cx="5415473" cy="1662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Рассмотрение объяснений, </a:t>
            </a:r>
            <a:r>
              <a:rPr b="1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принятие решения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- 14 дней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Информирование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спортсмена и национальной федерации </a:t>
            </a:r>
            <a:r>
              <a:rPr b="1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 вынесенном решении</a:t>
            </a:r>
            <a:endParaRPr/>
          </a:p>
        </p:txBody>
      </p:sp>
      <p:sp>
        <p:nvSpPr>
          <p:cNvPr id="453" name="Google Shape;453;p13"/>
          <p:cNvSpPr txBox="1"/>
          <p:nvPr/>
        </p:nvSpPr>
        <p:spPr>
          <a:xfrm>
            <a:off x="2578086" y="286295"/>
            <a:ext cx="7035828" cy="830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Процедура обработки нарушений правил предоставления информации о местонахождении</a:t>
            </a:r>
            <a:endParaRPr/>
          </a:p>
        </p:txBody>
      </p:sp>
      <p:sp>
        <p:nvSpPr>
          <p:cNvPr id="454" name="Google Shape;454;p13"/>
          <p:cNvSpPr txBox="1"/>
          <p:nvPr/>
        </p:nvSpPr>
        <p:spPr>
          <a:xfrm>
            <a:off x="990600" y="5533592"/>
            <a:ext cx="10452219" cy="73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Любое </a:t>
            </a:r>
            <a:r>
              <a:rPr b="1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сочетание трех пропущенных тестов /случаев непредоставления информации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 может влечь </a:t>
            </a:r>
            <a:r>
              <a:rPr b="1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дисквалификацию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сроком </a:t>
            </a:r>
            <a:r>
              <a:rPr b="1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 2 лет</a:t>
            </a:r>
            <a:endParaRPr/>
          </a:p>
        </p:txBody>
      </p:sp>
      <p:sp>
        <p:nvSpPr>
          <p:cNvPr id="455" name="Google Shape;455;p13"/>
          <p:cNvSpPr txBox="1"/>
          <p:nvPr/>
        </p:nvSpPr>
        <p:spPr>
          <a:xfrm>
            <a:off x="716726" y="3318302"/>
            <a:ext cx="4324171" cy="147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Пересмотр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 административном порядке - 14 дней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Вынесение </a:t>
            </a:r>
            <a:r>
              <a:rPr b="1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решения после пересмотра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внесение информации в АДАМС - 14 дней</a:t>
            </a:r>
            <a:endParaRPr/>
          </a:p>
        </p:txBody>
      </p:sp>
      <p:pic>
        <p:nvPicPr>
          <p:cNvPr id="456" name="Google Shape;456;p13"/>
          <p:cNvPicPr preferRelativeResize="0"/>
          <p:nvPr/>
        </p:nvPicPr>
        <p:blipFill rotWithShape="1">
          <a:blip r:embed="rId3">
            <a:alphaModFix/>
          </a:blip>
          <a:srcRect b="0" l="0" r="4109" t="0"/>
          <a:stretch/>
        </p:blipFill>
        <p:spPr>
          <a:xfrm>
            <a:off x="7151105" y="3245104"/>
            <a:ext cx="3317493" cy="1919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4"/>
          <p:cNvGrpSpPr/>
          <p:nvPr/>
        </p:nvGrpSpPr>
        <p:grpSpPr>
          <a:xfrm>
            <a:off x="4139623" y="2979996"/>
            <a:ext cx="4361757" cy="898007"/>
            <a:chOff x="1323140" y="1166366"/>
            <a:chExt cx="4361757" cy="898007"/>
          </a:xfrm>
        </p:grpSpPr>
        <p:sp>
          <p:nvSpPr>
            <p:cNvPr id="462" name="Google Shape;462;p14"/>
            <p:cNvSpPr/>
            <p:nvPr/>
          </p:nvSpPr>
          <p:spPr>
            <a:xfrm rot="10800000">
              <a:off x="1323140" y="1166366"/>
              <a:ext cx="4361757" cy="898007"/>
            </a:xfrm>
            <a:prstGeom prst="homePlate">
              <a:avLst>
                <a:gd fmla="val 50000" name="adj"/>
              </a:avLst>
            </a:prstGeom>
            <a:solidFill>
              <a:srgbClr val="00B0F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4"/>
            <p:cNvSpPr txBox="1"/>
            <p:nvPr/>
          </p:nvSpPr>
          <p:spPr>
            <a:xfrm>
              <a:off x="1547642" y="1166366"/>
              <a:ext cx="4137255" cy="8980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110475" lIns="395975" spcFirstLastPara="1" rIns="20622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Правовые</a:t>
              </a:r>
              <a:endParaRPr b="1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14"/>
          <p:cNvSpPr/>
          <p:nvPr/>
        </p:nvSpPr>
        <p:spPr>
          <a:xfrm>
            <a:off x="3690619" y="2979996"/>
            <a:ext cx="898007" cy="898007"/>
          </a:xfrm>
          <a:prstGeom prst="ellipse">
            <a:avLst/>
          </a:prstGeom>
          <a:solidFill>
            <a:srgbClr val="0070C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5" name="Google Shape;465;p14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66" name="Google Shape;466;p14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" name="Google Shape;472;p15"/>
          <p:cNvGraphicFramePr/>
          <p:nvPr/>
        </p:nvGraphicFramePr>
        <p:xfrm>
          <a:off x="1696064" y="7506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{D9C5A682-6A7D-4798-8BEA-0B00DB7C42C2}</a:tableStyleId>
              </a:tblPr>
              <a:tblGrid>
                <a:gridCol w="6303100"/>
                <a:gridCol w="2849350"/>
              </a:tblGrid>
              <a:tr h="39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600"/>
                        <a:buFont typeface="Helvetica Neue"/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B0F0"/>
                          </a:solidFill>
                        </a:rPr>
                        <a:t>Вид нарушения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600"/>
                        <a:buFont typeface="Helvetica Neue"/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B0F0"/>
                          </a:solidFill>
                        </a:rPr>
                        <a:t>Стандартная санкция</a:t>
                      </a:r>
                      <a:endParaRPr b="1" sz="1600" u="none" cap="none" strike="noStrike">
                        <a:solidFill>
                          <a:srgbClr val="00B0F0"/>
                        </a:solidFill>
                      </a:endParaRPr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</a:tr>
              <a:tr h="39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Наличие в пробе запрещенной субстанции</a:t>
                      </a:r>
                      <a:endParaRPr sz="1600" u="none" cap="none" strike="noStrike"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От 2* до 4 лет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</a:tr>
              <a:tr h="62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Использование или попытка использования запрещенной субстанции или метода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4 года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</a:tr>
              <a:tr h="53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Уклонение, отказ или неявка на процедуру сдачи пробы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4 года*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</a:tr>
              <a:tr h="62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Нарушение порядка предоставления информации о местонахождении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2 года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</a:tr>
              <a:tr h="39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Фальсификация или попытка фальсификации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4 года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</a:tr>
              <a:tr h="39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Обладание запрещенной субстанции или методом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4 года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</a:tr>
              <a:tr h="39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Распространение или попытка распространения 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От 4 до пожизненного срока</a:t>
                      </a:r>
                      <a:endParaRPr sz="1600" u="none" cap="none" strike="noStrike"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</a:tr>
              <a:tr h="39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Назначение или попытка назначения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От 4 до пожизненного срока</a:t>
                      </a:r>
                      <a:endParaRPr sz="1600" u="none" cap="none" strike="noStrike"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</a:tr>
              <a:tr h="39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Соучастие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От 2 до пожизненного срока</a:t>
                      </a:r>
                      <a:endParaRPr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</a:tr>
              <a:tr h="1347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Запрещенное сотрудничество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Действие спортсмена или иного лица, направленные на воспрепятствование или преследование за предоставление информации уполномоченным органам</a:t>
                      </a:r>
                      <a:endParaRPr sz="1200" u="none" cap="none" strike="noStrike"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2 года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ru-RU" sz="1600" u="none" cap="none" strike="noStrike"/>
                        <a:t>От 2 до пожизненного срока</a:t>
                      </a:r>
                      <a:endParaRPr sz="1200" u="none" cap="none" strike="noStrike"/>
                    </a:p>
                  </a:txBody>
                  <a:tcPr marT="45700" marB="45700" marR="45700" marL="45700"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grpSp>
        <p:nvGrpSpPr>
          <p:cNvPr id="473" name="Google Shape;473;p15"/>
          <p:cNvGrpSpPr/>
          <p:nvPr/>
        </p:nvGrpSpPr>
        <p:grpSpPr>
          <a:xfrm>
            <a:off x="-810213" y="5427405"/>
            <a:ext cx="2245758" cy="1430596"/>
            <a:chOff x="-1" y="0"/>
            <a:chExt cx="2245757" cy="1430594"/>
          </a:xfrm>
        </p:grpSpPr>
        <p:sp>
          <p:nvSpPr>
            <p:cNvPr id="474" name="Google Shape;474;p15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 flipH="1">
              <a:off x="-1" y="0"/>
              <a:ext cx="1338981" cy="11087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6" name="Google Shape;476;p15"/>
          <p:cNvSpPr txBox="1"/>
          <p:nvPr/>
        </p:nvSpPr>
        <p:spPr>
          <a:xfrm>
            <a:off x="3631982" y="196685"/>
            <a:ext cx="4928033" cy="535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1" i="0" lang="ru-RU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ВОЗМОЖНЫЕ САНКЦИИ</a:t>
            </a:r>
            <a:endParaRPr/>
          </a:p>
        </p:txBody>
      </p:sp>
      <p:cxnSp>
        <p:nvCxnSpPr>
          <p:cNvPr id="477" name="Google Shape;477;p15"/>
          <p:cNvCxnSpPr/>
          <p:nvPr/>
        </p:nvCxnSpPr>
        <p:spPr>
          <a:xfrm>
            <a:off x="1710812" y="5737983"/>
            <a:ext cx="8863784" cy="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78" name="Google Shape;478;p15"/>
          <p:cNvCxnSpPr/>
          <p:nvPr/>
        </p:nvCxnSpPr>
        <p:spPr>
          <a:xfrm>
            <a:off x="1696064" y="5737983"/>
            <a:ext cx="915244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2826328" y="570124"/>
            <a:ext cx="9365672" cy="59449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6"/>
          <p:cNvSpPr/>
          <p:nvPr/>
        </p:nvSpPr>
        <p:spPr>
          <a:xfrm>
            <a:off x="4589119" y="1606343"/>
            <a:ext cx="3210632" cy="956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6"/>
          <p:cNvSpPr txBox="1"/>
          <p:nvPr/>
        </p:nvSpPr>
        <p:spPr>
          <a:xfrm>
            <a:off x="4186052" y="570124"/>
            <a:ext cx="7630568" cy="53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b="1" i="0" lang="ru-RU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САНКЦИИ К СПОРТСМЕНАМ</a:t>
            </a:r>
            <a:endParaRPr/>
          </a:p>
        </p:txBody>
      </p:sp>
      <p:sp>
        <p:nvSpPr>
          <p:cNvPr id="486" name="Google Shape;486;p16"/>
          <p:cNvSpPr/>
          <p:nvPr/>
        </p:nvSpPr>
        <p:spPr>
          <a:xfrm>
            <a:off x="7923825" y="1595119"/>
            <a:ext cx="3938514" cy="46927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6"/>
          <p:cNvSpPr/>
          <p:nvPr/>
        </p:nvSpPr>
        <p:spPr>
          <a:xfrm>
            <a:off x="4616174" y="2741904"/>
            <a:ext cx="3172044" cy="23083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8" name="Google Shape;488;p16"/>
          <p:cNvGrpSpPr/>
          <p:nvPr/>
        </p:nvGrpSpPr>
        <p:grpSpPr>
          <a:xfrm>
            <a:off x="643769" y="985257"/>
            <a:ext cx="3375868" cy="4558968"/>
            <a:chOff x="0" y="0"/>
            <a:chExt cx="3375867" cy="4558966"/>
          </a:xfrm>
        </p:grpSpPr>
        <p:sp>
          <p:nvSpPr>
            <p:cNvPr id="489" name="Google Shape;489;p16"/>
            <p:cNvSpPr/>
            <p:nvPr/>
          </p:nvSpPr>
          <p:spPr>
            <a:xfrm>
              <a:off x="0" y="0"/>
              <a:ext cx="3375867" cy="4558966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46.jpeg" id="490" name="Google Shape;490;p16"/>
            <p:cNvPicPr preferRelativeResize="0"/>
            <p:nvPr/>
          </p:nvPicPr>
          <p:blipFill rotWithShape="1">
            <a:blip r:embed="rId4">
              <a:alphaModFix/>
            </a:blip>
            <a:srcRect b="0" l="9629" r="9627" t="0"/>
            <a:stretch/>
          </p:blipFill>
          <p:spPr>
            <a:xfrm>
              <a:off x="0" y="0"/>
              <a:ext cx="3375867" cy="45589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1" name="Google Shape;491;p16"/>
          <p:cNvSpPr txBox="1"/>
          <p:nvPr/>
        </p:nvSpPr>
        <p:spPr>
          <a:xfrm>
            <a:off x="4764011" y="1726255"/>
            <a:ext cx="2853715" cy="625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Спортивная дисквалификация </a:t>
            </a:r>
            <a:endParaRPr/>
          </a:p>
        </p:txBody>
      </p:sp>
      <p:grpSp>
        <p:nvGrpSpPr>
          <p:cNvPr id="492" name="Google Shape;492;p16"/>
          <p:cNvGrpSpPr/>
          <p:nvPr/>
        </p:nvGrpSpPr>
        <p:grpSpPr>
          <a:xfrm>
            <a:off x="-810213" y="5334000"/>
            <a:ext cx="2524127" cy="1524000"/>
            <a:chOff x="0" y="0"/>
            <a:chExt cx="2524125" cy="1524000"/>
          </a:xfrm>
        </p:grpSpPr>
        <p:sp>
          <p:nvSpPr>
            <p:cNvPr id="493" name="Google Shape;493;p16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 flipH="1">
              <a:off x="0" y="0"/>
              <a:ext cx="1504951" cy="11811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16"/>
          <p:cNvSpPr txBox="1"/>
          <p:nvPr/>
        </p:nvSpPr>
        <p:spPr>
          <a:xfrm>
            <a:off x="4737625" y="2765482"/>
            <a:ext cx="305790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Административная ответственность: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Статья 6.18 КоАП РФ.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6"/>
          <p:cNvSpPr txBox="1"/>
          <p:nvPr/>
        </p:nvSpPr>
        <p:spPr>
          <a:xfrm>
            <a:off x="8070071" y="1956337"/>
            <a:ext cx="3806897" cy="1793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Уголовная ответственность: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Статья 226.1 УК РФ.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Контрабанда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Статья 234 УК РФ.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Незаконный оборот сильнодействующих или ядовитых веществ в целях сбыта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6"/>
          <p:cNvSpPr/>
          <p:nvPr/>
        </p:nvSpPr>
        <p:spPr>
          <a:xfrm>
            <a:off x="4627707" y="5151398"/>
            <a:ext cx="3190049" cy="10510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6"/>
          <p:cNvSpPr txBox="1"/>
          <p:nvPr/>
        </p:nvSpPr>
        <p:spPr>
          <a:xfrm>
            <a:off x="4759849" y="5138291"/>
            <a:ext cx="3032174" cy="1077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Дисциплинарная ответственность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Статья 348.11 ТК РФ.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Расторжение трудового договора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7"/>
          <p:cNvSpPr/>
          <p:nvPr/>
        </p:nvSpPr>
        <p:spPr>
          <a:xfrm>
            <a:off x="2644638" y="471667"/>
            <a:ext cx="9365672" cy="5914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4325736" y="1232385"/>
            <a:ext cx="3210632" cy="773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7"/>
          <p:cNvSpPr txBox="1"/>
          <p:nvPr/>
        </p:nvSpPr>
        <p:spPr>
          <a:xfrm>
            <a:off x="4186052" y="570124"/>
            <a:ext cx="7630568" cy="53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b="1" i="0" lang="ru-RU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САНКЦИИ К ПЕРСОНАЛУ СПОРТСМЕНА</a:t>
            </a:r>
            <a:endParaRPr/>
          </a:p>
        </p:txBody>
      </p:sp>
      <p:sp>
        <p:nvSpPr>
          <p:cNvPr id="506" name="Google Shape;506;p17"/>
          <p:cNvSpPr/>
          <p:nvPr/>
        </p:nvSpPr>
        <p:spPr>
          <a:xfrm>
            <a:off x="7923825" y="1595119"/>
            <a:ext cx="3892795" cy="3539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4349128" y="2286533"/>
            <a:ext cx="3210632" cy="23083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8" name="Google Shape;508;p17"/>
          <p:cNvGrpSpPr/>
          <p:nvPr/>
        </p:nvGrpSpPr>
        <p:grpSpPr>
          <a:xfrm>
            <a:off x="643769" y="985257"/>
            <a:ext cx="3375868" cy="4558968"/>
            <a:chOff x="0" y="0"/>
            <a:chExt cx="3375867" cy="4558966"/>
          </a:xfrm>
        </p:grpSpPr>
        <p:sp>
          <p:nvSpPr>
            <p:cNvPr id="509" name="Google Shape;509;p17"/>
            <p:cNvSpPr/>
            <p:nvPr/>
          </p:nvSpPr>
          <p:spPr>
            <a:xfrm>
              <a:off x="0" y="0"/>
              <a:ext cx="3375867" cy="4558966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46.jpeg" id="510" name="Google Shape;510;p17"/>
            <p:cNvPicPr preferRelativeResize="0"/>
            <p:nvPr/>
          </p:nvPicPr>
          <p:blipFill rotWithShape="1">
            <a:blip r:embed="rId4">
              <a:alphaModFix/>
            </a:blip>
            <a:srcRect b="0" l="9629" r="9627" t="0"/>
            <a:stretch/>
          </p:blipFill>
          <p:spPr>
            <a:xfrm>
              <a:off x="0" y="0"/>
              <a:ext cx="3375867" cy="45589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1" name="Google Shape;511;p17"/>
          <p:cNvSpPr txBox="1"/>
          <p:nvPr/>
        </p:nvSpPr>
        <p:spPr>
          <a:xfrm>
            <a:off x="4504194" y="1313955"/>
            <a:ext cx="28537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Спортивная дисквалификация 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 4 лет до пожизненного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" name="Google Shape;512;p17"/>
          <p:cNvGrpSpPr/>
          <p:nvPr/>
        </p:nvGrpSpPr>
        <p:grpSpPr>
          <a:xfrm>
            <a:off x="-810213" y="5334000"/>
            <a:ext cx="2524127" cy="1524000"/>
            <a:chOff x="0" y="0"/>
            <a:chExt cx="2524125" cy="1524000"/>
          </a:xfrm>
        </p:grpSpPr>
        <p:sp>
          <p:nvSpPr>
            <p:cNvPr id="513" name="Google Shape;513;p17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 flipH="1">
              <a:off x="0" y="0"/>
              <a:ext cx="1504951" cy="118110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p17"/>
          <p:cNvSpPr txBox="1"/>
          <p:nvPr/>
        </p:nvSpPr>
        <p:spPr>
          <a:xfrm>
            <a:off x="4416929" y="2225885"/>
            <a:ext cx="312927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Административная ответственность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Статья 6.18 КоАП РФ.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7"/>
          <p:cNvSpPr txBox="1"/>
          <p:nvPr/>
        </p:nvSpPr>
        <p:spPr>
          <a:xfrm>
            <a:off x="8106568" y="1741247"/>
            <a:ext cx="3806897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Уголовная ответственность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Статья 226.1 УК РФ.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Контрабанда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Статья 230.1 УК РФ.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Склонение спортсмена к использованию субстанций и (или) методов, запрещенных для использования в спорте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Статья 230.2 УК РФ.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в отношении спортсмена субстанций и (или) методов, запрещенных для использования в спорте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Статья 234 УК РФ.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Незаконный оборот сильнодействующих или ядовитых веществ в целях сбыта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4347179" y="4972223"/>
            <a:ext cx="3289681" cy="10510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7"/>
          <p:cNvSpPr txBox="1"/>
          <p:nvPr/>
        </p:nvSpPr>
        <p:spPr>
          <a:xfrm>
            <a:off x="4504194" y="5134550"/>
            <a:ext cx="2686719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7"/>
          <p:cNvSpPr txBox="1"/>
          <p:nvPr/>
        </p:nvSpPr>
        <p:spPr>
          <a:xfrm>
            <a:off x="4407094" y="4928894"/>
            <a:ext cx="3032174" cy="1077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Дисциплинарная ответственность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Статья 348.11 ТК РФ.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Расторжение трудового договора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18"/>
          <p:cNvGrpSpPr/>
          <p:nvPr/>
        </p:nvGrpSpPr>
        <p:grpSpPr>
          <a:xfrm>
            <a:off x="4168198" y="2979996"/>
            <a:ext cx="4361757" cy="898007"/>
            <a:chOff x="1323140" y="2332436"/>
            <a:chExt cx="4361757" cy="898007"/>
          </a:xfrm>
        </p:grpSpPr>
        <p:sp>
          <p:nvSpPr>
            <p:cNvPr id="525" name="Google Shape;525;p18"/>
            <p:cNvSpPr/>
            <p:nvPr/>
          </p:nvSpPr>
          <p:spPr>
            <a:xfrm rot="10800000">
              <a:off x="1323140" y="2332436"/>
              <a:ext cx="4361757" cy="898007"/>
            </a:xfrm>
            <a:prstGeom prst="homePlate">
              <a:avLst>
                <a:gd fmla="val 50000" name="adj"/>
              </a:avLst>
            </a:prstGeom>
            <a:solidFill>
              <a:srgbClr val="00B0F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8"/>
            <p:cNvSpPr txBox="1"/>
            <p:nvPr/>
          </p:nvSpPr>
          <p:spPr>
            <a:xfrm>
              <a:off x="1547642" y="2332436"/>
              <a:ext cx="4137255" cy="8980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110475" lIns="395975" spcFirstLastPara="1" rIns="20622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Медицинские</a:t>
              </a:r>
              <a:endParaRPr b="1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18"/>
          <p:cNvSpPr/>
          <p:nvPr/>
        </p:nvSpPr>
        <p:spPr>
          <a:xfrm>
            <a:off x="3719194" y="2979995"/>
            <a:ext cx="898007" cy="898007"/>
          </a:xfrm>
          <a:prstGeom prst="ellipse">
            <a:avLst/>
          </a:prstGeom>
          <a:solidFill>
            <a:srgbClr val="0070C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8" name="Google Shape;528;p18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529" name="Google Shape;529;p18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ÑÐ¸ÑÐº Ð´Ð»Ñ Ð·Ð´Ð¾ÑÐ¾Ð²ÑÑ" id="535" name="Google Shape;5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0850" y="2039317"/>
            <a:ext cx="4529925" cy="2954654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9"/>
          <p:cNvSpPr txBox="1"/>
          <p:nvPr/>
        </p:nvSpPr>
        <p:spPr>
          <a:xfrm>
            <a:off x="1575116" y="1556712"/>
            <a:ext cx="5545609" cy="49023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750" lvl="0" marL="2984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Побочные эффекты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98450" marR="0" rtl="0" algn="l">
              <a:spcBef>
                <a:spcPts val="10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98450" marR="74993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Вред для здоровья спортсмена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98450" marR="74993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74993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Противопоказания</a:t>
            </a:r>
            <a:endParaRPr/>
          </a:p>
          <a:p>
            <a:pPr indent="-158750" lvl="0" marL="298450" marR="74993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74993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Превышение дозировок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98450" marR="74993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98450" marR="8858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Отсутствие клинических исследований (спортсмены мешают авторские «коктейли»)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9"/>
          <p:cNvSpPr txBox="1"/>
          <p:nvPr/>
        </p:nvSpPr>
        <p:spPr>
          <a:xfrm>
            <a:off x="1976410" y="280721"/>
            <a:ext cx="885161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Риски использования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запрещенных субстанций и методов</a:t>
            </a:r>
            <a:endParaRPr/>
          </a:p>
        </p:txBody>
      </p:sp>
      <p:grpSp>
        <p:nvGrpSpPr>
          <p:cNvPr id="538" name="Google Shape;538;p19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539" name="Google Shape;539;p19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 txBox="1"/>
          <p:nvPr/>
        </p:nvSpPr>
        <p:spPr>
          <a:xfrm>
            <a:off x="4215331" y="215150"/>
            <a:ext cx="42094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Montserrat SemiBold"/>
              <a:buNone/>
            </a:pPr>
            <a:r>
              <a:rPr b="1" i="0" lang="ru-RU" sz="3600" u="none" cap="none" strike="noStrike">
                <a:solidFill>
                  <a:srgbClr val="0020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Что такое допинг?</a:t>
            </a:r>
            <a:endParaRPr b="1" i="0" sz="3600" u="none" cap="none" strike="noStrike">
              <a:solidFill>
                <a:srgbClr val="0020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342749" y="1644271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ДОПИНГ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0206" y="1128640"/>
            <a:ext cx="3722694" cy="523468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"/>
          <p:cNvSpPr txBox="1"/>
          <p:nvPr/>
        </p:nvSpPr>
        <p:spPr>
          <a:xfrm>
            <a:off x="546087" y="4257964"/>
            <a:ext cx="629892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Всемирный антидопинговый кодекс ВАДА - основополагающий документ, регламентирующий деятельность в сфере борьбы с допингом в спорте.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2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71" name="Google Shape;271;p2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"/>
          <p:cNvSpPr txBox="1"/>
          <p:nvPr/>
        </p:nvSpPr>
        <p:spPr>
          <a:xfrm>
            <a:off x="456925" y="2952400"/>
            <a:ext cx="6207760" cy="64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ЭТО СОВЕРШЕНИЕ ОДНОГО ИЛИ НЕСКОЛЬКИХ НАРУШЕНИЙ АНТИДОПИНГОВЫХ ПРАВИЛ</a:t>
            </a: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3131669" y="2138420"/>
            <a:ext cx="518160" cy="85354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20"/>
          <p:cNvGrpSpPr/>
          <p:nvPr/>
        </p:nvGrpSpPr>
        <p:grpSpPr>
          <a:xfrm>
            <a:off x="4139623" y="2979997"/>
            <a:ext cx="4361757" cy="898007"/>
            <a:chOff x="1323140" y="3498506"/>
            <a:chExt cx="4361757" cy="898007"/>
          </a:xfrm>
        </p:grpSpPr>
        <p:sp>
          <p:nvSpPr>
            <p:cNvPr id="546" name="Google Shape;546;p20"/>
            <p:cNvSpPr/>
            <p:nvPr/>
          </p:nvSpPr>
          <p:spPr>
            <a:xfrm rot="10800000">
              <a:off x="1323140" y="3498506"/>
              <a:ext cx="4361757" cy="898007"/>
            </a:xfrm>
            <a:prstGeom prst="homePlat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0"/>
            <p:cNvSpPr txBox="1"/>
            <p:nvPr/>
          </p:nvSpPr>
          <p:spPr>
            <a:xfrm>
              <a:off x="1547642" y="3498506"/>
              <a:ext cx="4137255" cy="8980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110475" lIns="395975" spcFirstLastPara="1" rIns="20622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Социальные</a:t>
              </a:r>
              <a:endParaRPr b="1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p20"/>
          <p:cNvSpPr/>
          <p:nvPr/>
        </p:nvSpPr>
        <p:spPr>
          <a:xfrm>
            <a:off x="3690619" y="2979997"/>
            <a:ext cx="898007" cy="898007"/>
          </a:xfrm>
          <a:prstGeom prst="ellipse">
            <a:avLst/>
          </a:prstGeom>
          <a:solidFill>
            <a:srgbClr val="0070C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9" name="Google Shape;549;p20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550" name="Google Shape;550;p20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1"/>
          <p:cNvSpPr/>
          <p:nvPr/>
        </p:nvSpPr>
        <p:spPr>
          <a:xfrm>
            <a:off x="4478420" y="1664572"/>
            <a:ext cx="5034239" cy="4333779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1"/>
          <p:cNvSpPr txBox="1"/>
          <p:nvPr/>
        </p:nvSpPr>
        <p:spPr>
          <a:xfrm>
            <a:off x="1166374" y="575089"/>
            <a:ext cx="10883153" cy="505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Без допинга не подняться на следующий уровень?</a:t>
            </a:r>
            <a:endParaRPr b="1" sz="6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1"/>
          <p:cNvSpPr/>
          <p:nvPr/>
        </p:nvSpPr>
        <p:spPr>
          <a:xfrm>
            <a:off x="5871590" y="3012947"/>
            <a:ext cx="2247900" cy="818515"/>
          </a:xfrm>
          <a:custGeom>
            <a:rect b="b" l="l" r="r" t="t"/>
            <a:pathLst>
              <a:path extrusionOk="0" h="818514" w="2247900">
                <a:moveTo>
                  <a:pt x="2111502" y="0"/>
                </a:moveTo>
                <a:lnTo>
                  <a:pt x="136397" y="0"/>
                </a:lnTo>
                <a:lnTo>
                  <a:pt x="93293" y="6955"/>
                </a:lnTo>
                <a:lnTo>
                  <a:pt x="55851" y="26322"/>
                </a:lnTo>
                <a:lnTo>
                  <a:pt x="26322" y="55851"/>
                </a:lnTo>
                <a:lnTo>
                  <a:pt x="6955" y="93293"/>
                </a:lnTo>
                <a:lnTo>
                  <a:pt x="0" y="136398"/>
                </a:lnTo>
                <a:lnTo>
                  <a:pt x="0" y="681989"/>
                </a:lnTo>
                <a:lnTo>
                  <a:pt x="6955" y="725094"/>
                </a:lnTo>
                <a:lnTo>
                  <a:pt x="26322" y="762536"/>
                </a:lnTo>
                <a:lnTo>
                  <a:pt x="55851" y="792065"/>
                </a:lnTo>
                <a:lnTo>
                  <a:pt x="93293" y="811432"/>
                </a:lnTo>
                <a:lnTo>
                  <a:pt x="136397" y="818388"/>
                </a:lnTo>
                <a:lnTo>
                  <a:pt x="2111502" y="818388"/>
                </a:lnTo>
                <a:lnTo>
                  <a:pt x="2154606" y="811432"/>
                </a:lnTo>
                <a:lnTo>
                  <a:pt x="2192048" y="792065"/>
                </a:lnTo>
                <a:lnTo>
                  <a:pt x="2221577" y="762536"/>
                </a:lnTo>
                <a:lnTo>
                  <a:pt x="2240944" y="725094"/>
                </a:lnTo>
                <a:lnTo>
                  <a:pt x="2247900" y="681989"/>
                </a:lnTo>
                <a:lnTo>
                  <a:pt x="2247900" y="136398"/>
                </a:lnTo>
                <a:lnTo>
                  <a:pt x="2240944" y="93293"/>
                </a:lnTo>
                <a:lnTo>
                  <a:pt x="2221577" y="55851"/>
                </a:lnTo>
                <a:lnTo>
                  <a:pt x="2192048" y="26322"/>
                </a:lnTo>
                <a:lnTo>
                  <a:pt x="2154606" y="6955"/>
                </a:lnTo>
                <a:lnTo>
                  <a:pt x="2111502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1"/>
          <p:cNvSpPr/>
          <p:nvPr/>
        </p:nvSpPr>
        <p:spPr>
          <a:xfrm>
            <a:off x="5836920" y="3934968"/>
            <a:ext cx="2247900" cy="818515"/>
          </a:xfrm>
          <a:custGeom>
            <a:rect b="b" l="l" r="r" t="t"/>
            <a:pathLst>
              <a:path extrusionOk="0" h="818514" w="2247900">
                <a:moveTo>
                  <a:pt x="2111502" y="0"/>
                </a:moveTo>
                <a:lnTo>
                  <a:pt x="136397" y="0"/>
                </a:lnTo>
                <a:lnTo>
                  <a:pt x="93293" y="6955"/>
                </a:lnTo>
                <a:lnTo>
                  <a:pt x="55851" y="26322"/>
                </a:lnTo>
                <a:lnTo>
                  <a:pt x="26322" y="55851"/>
                </a:lnTo>
                <a:lnTo>
                  <a:pt x="6955" y="93293"/>
                </a:lnTo>
                <a:lnTo>
                  <a:pt x="0" y="136397"/>
                </a:lnTo>
                <a:lnTo>
                  <a:pt x="0" y="681989"/>
                </a:lnTo>
                <a:lnTo>
                  <a:pt x="6955" y="725094"/>
                </a:lnTo>
                <a:lnTo>
                  <a:pt x="26322" y="762536"/>
                </a:lnTo>
                <a:lnTo>
                  <a:pt x="55851" y="792065"/>
                </a:lnTo>
                <a:lnTo>
                  <a:pt x="93293" y="811432"/>
                </a:lnTo>
                <a:lnTo>
                  <a:pt x="136397" y="818387"/>
                </a:lnTo>
                <a:lnTo>
                  <a:pt x="2111502" y="818387"/>
                </a:lnTo>
                <a:lnTo>
                  <a:pt x="2154606" y="811432"/>
                </a:lnTo>
                <a:lnTo>
                  <a:pt x="2192048" y="792065"/>
                </a:lnTo>
                <a:lnTo>
                  <a:pt x="2221577" y="762536"/>
                </a:lnTo>
                <a:lnTo>
                  <a:pt x="2240944" y="725094"/>
                </a:lnTo>
                <a:lnTo>
                  <a:pt x="2247900" y="681989"/>
                </a:lnTo>
                <a:lnTo>
                  <a:pt x="2247900" y="136397"/>
                </a:lnTo>
                <a:lnTo>
                  <a:pt x="2240944" y="93293"/>
                </a:lnTo>
                <a:lnTo>
                  <a:pt x="2221577" y="55851"/>
                </a:lnTo>
                <a:lnTo>
                  <a:pt x="2192048" y="26322"/>
                </a:lnTo>
                <a:lnTo>
                  <a:pt x="2154606" y="6955"/>
                </a:lnTo>
                <a:lnTo>
                  <a:pt x="2111502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1"/>
          <p:cNvSpPr/>
          <p:nvPr/>
        </p:nvSpPr>
        <p:spPr>
          <a:xfrm>
            <a:off x="5836920" y="3934968"/>
            <a:ext cx="2247900" cy="818515"/>
          </a:xfrm>
          <a:custGeom>
            <a:rect b="b" l="l" r="r" t="t"/>
            <a:pathLst>
              <a:path extrusionOk="0" h="818514" w="2247900">
                <a:moveTo>
                  <a:pt x="0" y="136397"/>
                </a:moveTo>
                <a:lnTo>
                  <a:pt x="6955" y="93293"/>
                </a:lnTo>
                <a:lnTo>
                  <a:pt x="26322" y="55851"/>
                </a:lnTo>
                <a:lnTo>
                  <a:pt x="55851" y="26322"/>
                </a:lnTo>
                <a:lnTo>
                  <a:pt x="93293" y="6955"/>
                </a:lnTo>
                <a:lnTo>
                  <a:pt x="136397" y="0"/>
                </a:lnTo>
                <a:lnTo>
                  <a:pt x="2111502" y="0"/>
                </a:lnTo>
                <a:lnTo>
                  <a:pt x="2154606" y="6955"/>
                </a:lnTo>
                <a:lnTo>
                  <a:pt x="2192048" y="26322"/>
                </a:lnTo>
                <a:lnTo>
                  <a:pt x="2221577" y="55851"/>
                </a:lnTo>
                <a:lnTo>
                  <a:pt x="2240944" y="93293"/>
                </a:lnTo>
                <a:lnTo>
                  <a:pt x="2247900" y="136397"/>
                </a:lnTo>
                <a:lnTo>
                  <a:pt x="2247900" y="681989"/>
                </a:lnTo>
                <a:lnTo>
                  <a:pt x="2240944" y="725094"/>
                </a:lnTo>
                <a:lnTo>
                  <a:pt x="2221577" y="762536"/>
                </a:lnTo>
                <a:lnTo>
                  <a:pt x="2192048" y="792065"/>
                </a:lnTo>
                <a:lnTo>
                  <a:pt x="2154606" y="811432"/>
                </a:lnTo>
                <a:lnTo>
                  <a:pt x="2111502" y="818387"/>
                </a:lnTo>
                <a:lnTo>
                  <a:pt x="136397" y="818387"/>
                </a:lnTo>
                <a:lnTo>
                  <a:pt x="93293" y="811432"/>
                </a:lnTo>
                <a:lnTo>
                  <a:pt x="55851" y="792065"/>
                </a:lnTo>
                <a:lnTo>
                  <a:pt x="26322" y="762536"/>
                </a:lnTo>
                <a:lnTo>
                  <a:pt x="6955" y="725094"/>
                </a:lnTo>
                <a:lnTo>
                  <a:pt x="0" y="681989"/>
                </a:lnTo>
                <a:lnTo>
                  <a:pt x="0" y="136397"/>
                </a:lnTo>
                <a:close/>
              </a:path>
            </a:pathLst>
          </a:custGeom>
          <a:noFill/>
          <a:ln cap="flat" cmpd="sng" w="9525">
            <a:solidFill>
              <a:srgbClr val="00AF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1"/>
          <p:cNvSpPr/>
          <p:nvPr/>
        </p:nvSpPr>
        <p:spPr>
          <a:xfrm>
            <a:off x="5836920" y="4856989"/>
            <a:ext cx="2247900" cy="818515"/>
          </a:xfrm>
          <a:custGeom>
            <a:rect b="b" l="l" r="r" t="t"/>
            <a:pathLst>
              <a:path extrusionOk="0" h="818514" w="2247900">
                <a:moveTo>
                  <a:pt x="2111502" y="0"/>
                </a:moveTo>
                <a:lnTo>
                  <a:pt x="136397" y="0"/>
                </a:lnTo>
                <a:lnTo>
                  <a:pt x="93293" y="6955"/>
                </a:lnTo>
                <a:lnTo>
                  <a:pt x="55851" y="26322"/>
                </a:lnTo>
                <a:lnTo>
                  <a:pt x="26322" y="55851"/>
                </a:lnTo>
                <a:lnTo>
                  <a:pt x="6955" y="93293"/>
                </a:lnTo>
                <a:lnTo>
                  <a:pt x="0" y="136398"/>
                </a:lnTo>
                <a:lnTo>
                  <a:pt x="0" y="681990"/>
                </a:lnTo>
                <a:lnTo>
                  <a:pt x="6955" y="725099"/>
                </a:lnTo>
                <a:lnTo>
                  <a:pt x="26322" y="762541"/>
                </a:lnTo>
                <a:lnTo>
                  <a:pt x="55851" y="792069"/>
                </a:lnTo>
                <a:lnTo>
                  <a:pt x="93293" y="811433"/>
                </a:lnTo>
                <a:lnTo>
                  <a:pt x="136397" y="818388"/>
                </a:lnTo>
                <a:lnTo>
                  <a:pt x="2111502" y="818388"/>
                </a:lnTo>
                <a:lnTo>
                  <a:pt x="2154606" y="811433"/>
                </a:lnTo>
                <a:lnTo>
                  <a:pt x="2192048" y="792069"/>
                </a:lnTo>
                <a:lnTo>
                  <a:pt x="2221577" y="762541"/>
                </a:lnTo>
                <a:lnTo>
                  <a:pt x="2240944" y="725099"/>
                </a:lnTo>
                <a:lnTo>
                  <a:pt x="2247900" y="681990"/>
                </a:lnTo>
                <a:lnTo>
                  <a:pt x="2247900" y="136398"/>
                </a:lnTo>
                <a:lnTo>
                  <a:pt x="2240944" y="93293"/>
                </a:lnTo>
                <a:lnTo>
                  <a:pt x="2221577" y="55851"/>
                </a:lnTo>
                <a:lnTo>
                  <a:pt x="2192048" y="26322"/>
                </a:lnTo>
                <a:lnTo>
                  <a:pt x="2154606" y="6955"/>
                </a:lnTo>
                <a:lnTo>
                  <a:pt x="2111502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1"/>
          <p:cNvSpPr/>
          <p:nvPr/>
        </p:nvSpPr>
        <p:spPr>
          <a:xfrm>
            <a:off x="5836920" y="4856989"/>
            <a:ext cx="2247900" cy="818515"/>
          </a:xfrm>
          <a:custGeom>
            <a:rect b="b" l="l" r="r" t="t"/>
            <a:pathLst>
              <a:path extrusionOk="0" h="818514" w="2247900">
                <a:moveTo>
                  <a:pt x="0" y="136398"/>
                </a:moveTo>
                <a:lnTo>
                  <a:pt x="6955" y="93293"/>
                </a:lnTo>
                <a:lnTo>
                  <a:pt x="26322" y="55851"/>
                </a:lnTo>
                <a:lnTo>
                  <a:pt x="55851" y="26322"/>
                </a:lnTo>
                <a:lnTo>
                  <a:pt x="93293" y="6955"/>
                </a:lnTo>
                <a:lnTo>
                  <a:pt x="136397" y="0"/>
                </a:lnTo>
                <a:lnTo>
                  <a:pt x="2111502" y="0"/>
                </a:lnTo>
                <a:lnTo>
                  <a:pt x="2154606" y="6955"/>
                </a:lnTo>
                <a:lnTo>
                  <a:pt x="2192048" y="26322"/>
                </a:lnTo>
                <a:lnTo>
                  <a:pt x="2221577" y="55851"/>
                </a:lnTo>
                <a:lnTo>
                  <a:pt x="2240944" y="93293"/>
                </a:lnTo>
                <a:lnTo>
                  <a:pt x="2247900" y="136398"/>
                </a:lnTo>
                <a:lnTo>
                  <a:pt x="2247900" y="681990"/>
                </a:lnTo>
                <a:lnTo>
                  <a:pt x="2240944" y="725099"/>
                </a:lnTo>
                <a:lnTo>
                  <a:pt x="2221577" y="762541"/>
                </a:lnTo>
                <a:lnTo>
                  <a:pt x="2192048" y="792069"/>
                </a:lnTo>
                <a:lnTo>
                  <a:pt x="2154606" y="811433"/>
                </a:lnTo>
                <a:lnTo>
                  <a:pt x="2111502" y="818388"/>
                </a:lnTo>
                <a:lnTo>
                  <a:pt x="136397" y="818388"/>
                </a:lnTo>
                <a:lnTo>
                  <a:pt x="93293" y="811433"/>
                </a:lnTo>
                <a:lnTo>
                  <a:pt x="55851" y="792069"/>
                </a:lnTo>
                <a:lnTo>
                  <a:pt x="26322" y="762541"/>
                </a:lnTo>
                <a:lnTo>
                  <a:pt x="6955" y="725099"/>
                </a:lnTo>
                <a:lnTo>
                  <a:pt x="0" y="681990"/>
                </a:lnTo>
                <a:lnTo>
                  <a:pt x="0" y="136398"/>
                </a:lnTo>
                <a:close/>
              </a:path>
            </a:pathLst>
          </a:custGeom>
          <a:noFill/>
          <a:ln cap="flat" cmpd="sng" w="9525">
            <a:solidFill>
              <a:srgbClr val="00AF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1"/>
          <p:cNvSpPr txBox="1"/>
          <p:nvPr/>
        </p:nvSpPr>
        <p:spPr>
          <a:xfrm>
            <a:off x="6010275" y="3108803"/>
            <a:ext cx="1901189" cy="2343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525">
            <a:spAutoFit/>
          </a:bodyPr>
          <a:lstStyle/>
          <a:p>
            <a:pPr indent="0" lvl="0" marL="12700" marR="5080" rtl="0" algn="ctr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Международный  уровень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1445" marR="123825" rtl="0" algn="ctr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Национальный  уровень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Школы, училища</a:t>
            </a:r>
            <a:endParaRPr/>
          </a:p>
        </p:txBody>
      </p:sp>
      <p:grpSp>
        <p:nvGrpSpPr>
          <p:cNvPr id="564" name="Google Shape;564;p21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565" name="Google Shape;565;p21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7" name="Google Shape;567;p21"/>
          <p:cNvSpPr/>
          <p:nvPr/>
        </p:nvSpPr>
        <p:spPr>
          <a:xfrm>
            <a:off x="2962771" y="2254404"/>
            <a:ext cx="532551" cy="3238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"/>
          <p:cNvSpPr txBox="1"/>
          <p:nvPr/>
        </p:nvSpPr>
        <p:spPr>
          <a:xfrm>
            <a:off x="244679" y="408520"/>
            <a:ext cx="11702641" cy="44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Последствия нарушений касаются только тех, кто их совершает</a:t>
            </a:r>
            <a:r>
              <a:rPr b="1" lang="ru-RU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573" name="Google Shape;573;p22"/>
          <p:cNvSpPr txBox="1"/>
          <p:nvPr/>
        </p:nvSpPr>
        <p:spPr>
          <a:xfrm>
            <a:off x="1364593" y="1128337"/>
            <a:ext cx="4159424" cy="1921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Операция Пуэрто, 2006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5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пакетов с кровью для переливания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508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звезд велоспорта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Последствия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15208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Уход спонсоров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marR="15208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Отмена ряда велогонок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2"/>
          <p:cNvSpPr txBox="1"/>
          <p:nvPr/>
        </p:nvSpPr>
        <p:spPr>
          <a:xfrm>
            <a:off x="7401662" y="4544825"/>
            <a:ext cx="466948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Операция Вирибус, 2019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3,8 млн единиц незаконных запрещенных препаратов и поддельных лекарств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Последствия: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Закрыто 9 нелегальных подпольных лабораторий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839 дел</a:t>
            </a:r>
            <a:endParaRPr/>
          </a:p>
        </p:txBody>
      </p:sp>
      <p:pic>
        <p:nvPicPr>
          <p:cNvPr descr="Image result for Puerto 2006 wada" id="575" name="Google Shape;5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8565" y="3240357"/>
            <a:ext cx="4120453" cy="2319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ribus 2006 wada" id="576" name="Google Shape;57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4015" y="1993543"/>
            <a:ext cx="3324837" cy="24936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7" name="Google Shape;577;p22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578" name="Google Shape;578;p22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/>
          <p:nvPr/>
        </p:nvSpPr>
        <p:spPr>
          <a:xfrm>
            <a:off x="2566989" y="5084764"/>
            <a:ext cx="15128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3"/>
          <p:cNvSpPr/>
          <p:nvPr/>
        </p:nvSpPr>
        <p:spPr>
          <a:xfrm>
            <a:off x="619174" y="2044005"/>
            <a:ext cx="6586123" cy="2769989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lang="ru-RU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 КАЖДОГО СПОРТСМЕНА 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lang="ru-RU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ЕСТЬ ПРАВО 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lang="ru-RU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 УЧАСТИЕ В СОРЕВНОВАНИЯХ, 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lang="ru-RU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СВОБОДНЫХ ОТ ДОПИНГА!</a:t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0274" y="2044004"/>
            <a:ext cx="4162552" cy="2769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8" name="Google Shape;588;p23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589" name="Google Shape;589;p23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"/>
          <p:cNvSpPr/>
          <p:nvPr/>
        </p:nvSpPr>
        <p:spPr>
          <a:xfrm>
            <a:off x="4986867" y="2603714"/>
            <a:ext cx="2218267" cy="22182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"/>
          <p:cNvSpPr txBox="1"/>
          <p:nvPr/>
        </p:nvSpPr>
        <p:spPr>
          <a:xfrm>
            <a:off x="205465" y="510924"/>
            <a:ext cx="11709870" cy="7149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Наличие запрещенной субстанции в пробе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или попытка использования запрещенной субстанции или метода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Уклонение, отказ или неявка на процедуру сдачи пробы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Нарушение порядка предоставления информации о местонахождении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Фальсификация или попытка фальсификации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Обладание запрещенной субстанцией или методом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Распространение или попытка распространения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Назначение или попытка назначения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Соучастие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Запрещенное сотрудничество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b="0" i="0" lang="ru-RU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Действие спортсмена или иного лица, направленные на воспрепятствование или преследование за предоставление информации уполномоченным органам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3552932" y="146786"/>
            <a:ext cx="65336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ВИДЫ НАРУШЕНИЙ А/Д ПРАВИЛ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"/>
          <p:cNvSpPr txBox="1"/>
          <p:nvPr/>
        </p:nvSpPr>
        <p:spPr>
          <a:xfrm>
            <a:off x="486603" y="2582866"/>
            <a:ext cx="11605205" cy="2251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Самое распространенное нарушение – наличие в пробе запрещенных субстанций </a:t>
            </a:r>
            <a:endParaRPr/>
          </a:p>
          <a:p>
            <a:pPr indent="-133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число нарушений, связанных с непредоставлением информации о местонахождении </a:t>
            </a:r>
            <a:endParaRPr/>
          </a:p>
        </p:txBody>
      </p:sp>
      <p:sp>
        <p:nvSpPr>
          <p:cNvPr id="287" name="Google Shape;287;p4"/>
          <p:cNvSpPr txBox="1"/>
          <p:nvPr/>
        </p:nvSpPr>
        <p:spPr>
          <a:xfrm>
            <a:off x="1570932" y="1019551"/>
            <a:ext cx="9436546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ВНИМАНИЕ</a:t>
            </a:r>
            <a:endParaRPr/>
          </a:p>
        </p:txBody>
      </p:sp>
      <p:grpSp>
        <p:nvGrpSpPr>
          <p:cNvPr id="288" name="Google Shape;288;p4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89" name="Google Shape;289;p4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"/>
          <p:cNvSpPr txBox="1"/>
          <p:nvPr/>
        </p:nvSpPr>
        <p:spPr>
          <a:xfrm>
            <a:off x="2502797" y="826563"/>
            <a:ext cx="84088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ПОСЛЕДСТВИЯ ВОЗМОЖНЫХ НАРУШЕНИЙ ПРАВИЛ</a:t>
            </a:r>
            <a:endParaRPr/>
          </a:p>
        </p:txBody>
      </p:sp>
      <p:grpSp>
        <p:nvGrpSpPr>
          <p:cNvPr id="296" name="Google Shape;296;p5"/>
          <p:cNvGrpSpPr/>
          <p:nvPr/>
        </p:nvGrpSpPr>
        <p:grpSpPr>
          <a:xfrm>
            <a:off x="3450556" y="1948737"/>
            <a:ext cx="4810761" cy="4396217"/>
            <a:chOff x="874136" y="296"/>
            <a:chExt cx="4810761" cy="4396217"/>
          </a:xfrm>
        </p:grpSpPr>
        <p:sp>
          <p:nvSpPr>
            <p:cNvPr id="297" name="Google Shape;297;p5"/>
            <p:cNvSpPr/>
            <p:nvPr/>
          </p:nvSpPr>
          <p:spPr>
            <a:xfrm rot="10800000">
              <a:off x="1323140" y="296"/>
              <a:ext cx="4361757" cy="898007"/>
            </a:xfrm>
            <a:prstGeom prst="homePlate">
              <a:avLst>
                <a:gd fmla="val 50000" name="adj"/>
              </a:avLst>
            </a:prstGeom>
            <a:solidFill>
              <a:srgbClr val="00B0F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 txBox="1"/>
            <p:nvPr/>
          </p:nvSpPr>
          <p:spPr>
            <a:xfrm>
              <a:off x="1547642" y="296"/>
              <a:ext cx="4137255" cy="898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395975" spcFirstLastPara="1" rIns="20622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ru-RU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</a:t>
              </a:r>
              <a:r>
                <a:rPr lang="ru-RU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роцессуальные</a:t>
              </a: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902710" y="296"/>
              <a:ext cx="898007" cy="898007"/>
            </a:xfrm>
            <a:prstGeom prst="ellipse">
              <a:avLst/>
            </a:prstGeom>
            <a:solidFill>
              <a:srgbClr val="0070C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 rot="10800000">
              <a:off x="1323140" y="1166366"/>
              <a:ext cx="4361757" cy="898007"/>
            </a:xfrm>
            <a:prstGeom prst="homePlate">
              <a:avLst>
                <a:gd fmla="val 50000" name="adj"/>
              </a:avLst>
            </a:prstGeom>
            <a:solidFill>
              <a:srgbClr val="00B0F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5"/>
            <p:cNvSpPr txBox="1"/>
            <p:nvPr/>
          </p:nvSpPr>
          <p:spPr>
            <a:xfrm>
              <a:off x="1547642" y="1166366"/>
              <a:ext cx="4137255" cy="898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395975" spcFirstLastPara="1" rIns="20622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ru-RU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Правовые</a:t>
              </a: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874136" y="1166366"/>
              <a:ext cx="898007" cy="898007"/>
            </a:xfrm>
            <a:prstGeom prst="ellipse">
              <a:avLst/>
            </a:prstGeom>
            <a:solidFill>
              <a:srgbClr val="0070C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 rot="10800000">
              <a:off x="1323140" y="2332436"/>
              <a:ext cx="4361757" cy="898007"/>
            </a:xfrm>
            <a:prstGeom prst="homePlate">
              <a:avLst>
                <a:gd fmla="val 50000" name="adj"/>
              </a:avLst>
            </a:prstGeom>
            <a:solidFill>
              <a:srgbClr val="00B0F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"/>
            <p:cNvSpPr txBox="1"/>
            <p:nvPr/>
          </p:nvSpPr>
          <p:spPr>
            <a:xfrm>
              <a:off x="1547642" y="2332436"/>
              <a:ext cx="4137255" cy="898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395975" spcFirstLastPara="1" rIns="20622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ru-RU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Медицинские</a:t>
              </a: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874136" y="2332436"/>
              <a:ext cx="898007" cy="898007"/>
            </a:xfrm>
            <a:prstGeom prst="ellipse">
              <a:avLst/>
            </a:prstGeom>
            <a:solidFill>
              <a:srgbClr val="0070C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 rot="10800000">
              <a:off x="1323140" y="3498506"/>
              <a:ext cx="4361757" cy="898007"/>
            </a:xfrm>
            <a:prstGeom prst="homePlate">
              <a:avLst>
                <a:gd fmla="val 50000" name="adj"/>
              </a:avLst>
            </a:prstGeom>
            <a:solidFill>
              <a:srgbClr val="00B0F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5"/>
            <p:cNvSpPr txBox="1"/>
            <p:nvPr/>
          </p:nvSpPr>
          <p:spPr>
            <a:xfrm>
              <a:off x="1547642" y="3498506"/>
              <a:ext cx="4137255" cy="898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395975" spcFirstLastPara="1" rIns="20622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ru-RU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Социальные</a:t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874136" y="3498506"/>
              <a:ext cx="898007" cy="898007"/>
            </a:xfrm>
            <a:prstGeom prst="ellipse">
              <a:avLst/>
            </a:prstGeom>
            <a:solidFill>
              <a:srgbClr val="0070C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" name="Google Shape;309;p5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10" name="Google Shape;310;p5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6"/>
          <p:cNvGrpSpPr/>
          <p:nvPr/>
        </p:nvGrpSpPr>
        <p:grpSpPr>
          <a:xfrm>
            <a:off x="4139623" y="2979996"/>
            <a:ext cx="4361757" cy="898007"/>
            <a:chOff x="1323140" y="296"/>
            <a:chExt cx="4361757" cy="898007"/>
          </a:xfrm>
        </p:grpSpPr>
        <p:sp>
          <p:nvSpPr>
            <p:cNvPr id="317" name="Google Shape;317;p6"/>
            <p:cNvSpPr/>
            <p:nvPr/>
          </p:nvSpPr>
          <p:spPr>
            <a:xfrm rot="10800000">
              <a:off x="1323140" y="296"/>
              <a:ext cx="4361757" cy="898007"/>
            </a:xfrm>
            <a:prstGeom prst="homePlat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 txBox="1"/>
            <p:nvPr/>
          </p:nvSpPr>
          <p:spPr>
            <a:xfrm>
              <a:off x="1547642" y="296"/>
              <a:ext cx="4137255" cy="8980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110475" lIns="395975" spcFirstLastPara="1" rIns="20622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Процессуальные</a:t>
              </a:r>
              <a:endParaRPr b="1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6"/>
          <p:cNvSpPr/>
          <p:nvPr/>
        </p:nvSpPr>
        <p:spPr>
          <a:xfrm>
            <a:off x="3690619" y="2979996"/>
            <a:ext cx="898007" cy="898007"/>
          </a:xfrm>
          <a:prstGeom prst="ellipse">
            <a:avLst/>
          </a:prstGeom>
          <a:solidFill>
            <a:srgbClr val="0070C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0" name="Google Shape;320;p6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21" name="Google Shape;321;p6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"/>
          <p:cNvSpPr/>
          <p:nvPr/>
        </p:nvSpPr>
        <p:spPr>
          <a:xfrm>
            <a:off x="1204958" y="329332"/>
            <a:ext cx="9981487" cy="8507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 txBox="1"/>
          <p:nvPr/>
        </p:nvSpPr>
        <p:spPr>
          <a:xfrm>
            <a:off x="1847850" y="1992318"/>
            <a:ext cx="127000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7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7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7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p7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7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p7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Google Shape;335;p7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36" name="Google Shape;336;p7"/>
          <p:cNvGrpSpPr/>
          <p:nvPr/>
        </p:nvGrpSpPr>
        <p:grpSpPr>
          <a:xfrm>
            <a:off x="-810213" y="5427405"/>
            <a:ext cx="2245758" cy="1430596"/>
            <a:chOff x="-1" y="0"/>
            <a:chExt cx="2245757" cy="1430594"/>
          </a:xfrm>
        </p:grpSpPr>
        <p:sp>
          <p:nvSpPr>
            <p:cNvPr id="337" name="Google Shape;337;p7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 flipH="1">
              <a:off x="-1" y="0"/>
              <a:ext cx="1338981" cy="11087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7"/>
          <p:cNvSpPr txBox="1"/>
          <p:nvPr/>
        </p:nvSpPr>
        <p:spPr>
          <a:xfrm>
            <a:off x="990600" y="219094"/>
            <a:ext cx="10586248" cy="114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Обработка результатов в случае наличия неблагоприятного результата анализа</a:t>
            </a:r>
            <a:endParaRPr/>
          </a:p>
        </p:txBody>
      </p:sp>
      <p:sp>
        <p:nvSpPr>
          <p:cNvPr id="340" name="Google Shape;340;p7"/>
          <p:cNvSpPr txBox="1"/>
          <p:nvPr/>
        </p:nvSpPr>
        <p:spPr>
          <a:xfrm>
            <a:off x="7434840" y="3980280"/>
            <a:ext cx="4161803" cy="2548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Проверка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наличия действующего </a:t>
            </a: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разрешения на ТИ</a:t>
            </a:r>
            <a:r>
              <a:rPr b="0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возможных </a:t>
            </a: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отступлений от Международных стандартов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употребления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запрещенной субстанции </a:t>
            </a: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разрешенным способом</a:t>
            </a:r>
            <a:endParaRPr/>
          </a:p>
          <a:p>
            <a:pPr indent="-260350" lvl="0" marL="3429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Рисунок 6" id="341" name="Google Shape;3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448" y="2820929"/>
            <a:ext cx="4493531" cy="26598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7"/>
          <p:cNvSpPr txBox="1"/>
          <p:nvPr/>
        </p:nvSpPr>
        <p:spPr>
          <a:xfrm>
            <a:off x="528769" y="1523035"/>
            <a:ext cx="3862609" cy="101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Получение </a:t>
            </a: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информации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 возможном нарушении антидопинговых правил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"/>
          <p:cNvSpPr txBox="1"/>
          <p:nvPr/>
        </p:nvSpPr>
        <p:spPr>
          <a:xfrm>
            <a:off x="-644844" y="2099115"/>
            <a:ext cx="127000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8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p8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p8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8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Google Shape;352;p8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Google Shape;353;p8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4" name="Google Shape;354;p8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55" name="Google Shape;355;p8"/>
          <p:cNvGrpSpPr/>
          <p:nvPr/>
        </p:nvGrpSpPr>
        <p:grpSpPr>
          <a:xfrm>
            <a:off x="-810213" y="5427405"/>
            <a:ext cx="2245758" cy="1430596"/>
            <a:chOff x="-1" y="0"/>
            <a:chExt cx="2245757" cy="1430594"/>
          </a:xfrm>
        </p:grpSpPr>
        <p:sp>
          <p:nvSpPr>
            <p:cNvPr id="356" name="Google Shape;356;p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 flipH="1">
              <a:off x="-1" y="0"/>
              <a:ext cx="1338981" cy="11087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8"/>
          <p:cNvSpPr txBox="1"/>
          <p:nvPr/>
        </p:nvSpPr>
        <p:spPr>
          <a:xfrm>
            <a:off x="-1012908" y="560766"/>
            <a:ext cx="11991386" cy="830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Уведомление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спортсмена/НФ/МФ/ВАДА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Возможное временное отстранение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 txBox="1"/>
          <p:nvPr/>
        </p:nvSpPr>
        <p:spPr>
          <a:xfrm>
            <a:off x="-290791" y="2730693"/>
            <a:ext cx="6494804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Получение информации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 спортсмена </a:t>
            </a:r>
            <a:endParaRPr/>
          </a:p>
        </p:txBody>
      </p:sp>
      <p:sp>
        <p:nvSpPr>
          <p:cNvPr id="360" name="Google Shape;360;p8"/>
          <p:cNvSpPr txBox="1"/>
          <p:nvPr/>
        </p:nvSpPr>
        <p:spPr>
          <a:xfrm>
            <a:off x="1847850" y="5212322"/>
            <a:ext cx="5247118" cy="769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Предъявление обвинения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 нарушении антидопинговых правил</a:t>
            </a:r>
            <a:endParaRPr/>
          </a:p>
        </p:txBody>
      </p:sp>
      <p:pic>
        <p:nvPicPr>
          <p:cNvPr id="361" name="Google Shape;3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6932" y="2146980"/>
            <a:ext cx="487680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8"/>
          <p:cNvSpPr/>
          <p:nvPr/>
        </p:nvSpPr>
        <p:spPr>
          <a:xfrm>
            <a:off x="10844613" y="0"/>
            <a:ext cx="1338981" cy="6858000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"/>
          <p:cNvSpPr txBox="1"/>
          <p:nvPr/>
        </p:nvSpPr>
        <p:spPr>
          <a:xfrm>
            <a:off x="1847850" y="1992318"/>
            <a:ext cx="127000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9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9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Google Shape;370;p9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p9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Google Shape;372;p9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p9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4" name="Google Shape;374;p9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-810213" y="5427405"/>
            <a:ext cx="2245758" cy="1430596"/>
            <a:chOff x="-1" y="0"/>
            <a:chExt cx="2245757" cy="1430594"/>
          </a:xfrm>
        </p:grpSpPr>
        <p:sp>
          <p:nvSpPr>
            <p:cNvPr id="376" name="Google Shape;376;p9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flipH="1">
              <a:off x="-1" y="0"/>
              <a:ext cx="1338981" cy="11087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9"/>
          <p:cNvSpPr txBox="1"/>
          <p:nvPr/>
        </p:nvSpPr>
        <p:spPr>
          <a:xfrm>
            <a:off x="7224422" y="2945224"/>
            <a:ext cx="3423638" cy="1508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15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Уведомление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спортсмена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 вынесенном решении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>
            <a:off x="3378092" y="431540"/>
            <a:ext cx="5435815" cy="17689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043" y="3066176"/>
            <a:ext cx="4270288" cy="239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9"/>
          <p:cNvSpPr/>
          <p:nvPr/>
        </p:nvSpPr>
        <p:spPr>
          <a:xfrm>
            <a:off x="3621645" y="656704"/>
            <a:ext cx="4811283" cy="1200327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Слушание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по делу</a:t>
            </a:r>
            <a:endParaRPr/>
          </a:p>
          <a:p>
            <a:pPr indent="-215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Вынесение решения </a:t>
            </a:r>
            <a:endParaRPr b="1" i="1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 txBox="1"/>
          <p:nvPr/>
        </p:nvSpPr>
        <p:spPr>
          <a:xfrm>
            <a:off x="6198926" y="5084748"/>
            <a:ext cx="5813370" cy="1200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Применение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санкции на основании решения</a:t>
            </a:r>
            <a:endParaRPr/>
          </a:p>
          <a:p>
            <a:pPr indent="-215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Уведомление МФ и ВАДА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 вынесенном решении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2019-07-08T12:52:56Z</dcterms:created>
  <dc:creator>Кучеева Кристина Олеговна</dc:creator>
</cp:coreProperties>
</file>