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9" r:id="rId3"/>
    <p:sldId id="266" r:id="rId4"/>
    <p:sldId id="267" r:id="rId5"/>
    <p:sldId id="271" r:id="rId6"/>
    <p:sldId id="268" r:id="rId7"/>
    <p:sldId id="270" r:id="rId8"/>
    <p:sldId id="273" r:id="rId9"/>
    <p:sldId id="272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E8E"/>
    <a:srgbClr val="FF0066"/>
    <a:srgbClr val="FF0000"/>
    <a:srgbClr val="FF5050"/>
    <a:srgbClr val="C00000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97399-DB9D-4B81-90C5-30252FE277AB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ADB2F-9DCF-4102-925E-BBF8542A8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45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c.lenobl.ru/media/news/images/2022/10/19/rus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09875"/>
            <a:ext cx="6157856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00" b="54111" l="35000" r="60625">
                        <a14:foregroundMark x1="39375" y1="30222" x2="44250" y2="49889"/>
                        <a14:foregroundMark x1="44125" y1="49778" x2="60563" y2="47667"/>
                        <a14:foregroundMark x1="39313" y1="30000" x2="59062" y2="26000"/>
                        <a14:foregroundMark x1="59188" y1="26333" x2="60625" y2="47444"/>
                        <a14:foregroundMark x1="41500" y1="30889" x2="42813" y2="37778"/>
                        <a14:foregroundMark x1="42938" y1="37444" x2="55813" y2="35000"/>
                        <a14:foregroundMark x1="41500" y1="30556" x2="55563" y2="27222"/>
                        <a14:foregroundMark x1="55750" y1="27444" x2="56063" y2="35333"/>
                        <a14:foregroundMark x1="47938" y1="33222" x2="47938" y2="33222"/>
                        <a14:foregroundMark x1="47938" y1="33222" x2="47938" y2="33222"/>
                        <a14:foregroundMark x1="47625" y1="31111" x2="47375" y2="34444"/>
                        <a14:foregroundMark x1="47563" y1="32111" x2="49125" y2="34333"/>
                        <a14:foregroundMark x1="41938" y1="30889" x2="42875" y2="37778"/>
                        <a14:foregroundMark x1="43000" y1="38000" x2="44063" y2="37444"/>
                        <a14:foregroundMark x1="44000" y1="37222" x2="46688" y2="35778"/>
                        <a14:foregroundMark x1="44063" y1="30444" x2="44438" y2="36778"/>
                        <a14:foregroundMark x1="47125" y1="29333" x2="46563" y2="35444"/>
                        <a14:foregroundMark x1="44250" y1="29889" x2="46938" y2="28889"/>
                        <a14:foregroundMark x1="47500" y1="29333" x2="47500" y2="29667"/>
                        <a14:foregroundMark x1="49938" y1="29222" x2="49313" y2="35667"/>
                        <a14:foregroundMark x1="51750" y1="29111" x2="52438" y2="35444"/>
                        <a14:foregroundMark x1="50063" y1="28889" x2="51500" y2="28333"/>
                        <a14:foregroundMark x1="49500" y1="35556" x2="52375" y2="35222"/>
                        <a14:foregroundMark x1="50187" y1="29667" x2="51563" y2="33556"/>
                        <a14:foregroundMark x1="53750" y1="29000" x2="54313" y2="33444"/>
                        <a14:foregroundMark x1="45625" y1="31000" x2="46375" y2="34556"/>
                        <a14:foregroundMark x1="47000" y1="40778" x2="47375" y2="43222"/>
                        <a14:foregroundMark x1="48688" y1="39667" x2="48750" y2="44222"/>
                        <a14:foregroundMark x1="51125" y1="39556" x2="51125" y2="42556"/>
                        <a14:foregroundMark x1="53375" y1="39000" x2="53375" y2="43444"/>
                        <a14:foregroundMark x1="52438" y1="39000" x2="52625" y2="42111"/>
                        <a14:foregroundMark x1="55125" y1="39444" x2="56313" y2="42111"/>
                        <a14:foregroundMark x1="57375" y1="38778" x2="57375" y2="42667"/>
                        <a14:foregroundMark x1="54875" y1="39000" x2="54625" y2="42778"/>
                        <a14:foregroundMark x1="57375" y1="34000" x2="56625" y2="34333"/>
                        <a14:foregroundMark x1="45875" y1="40111" x2="46313" y2="43556"/>
                        <a14:foregroundMark x1="51250" y1="30444" x2="51563" y2="33444"/>
                        <a14:foregroundMark x1="50250" y1="30889" x2="50250" y2="33778"/>
                        <a14:foregroundMark x1="54813" y1="28889" x2="54813" y2="32667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60" t="23582" r="38267" b="48361"/>
          <a:stretch/>
        </p:blipFill>
        <p:spPr bwMode="auto">
          <a:xfrm>
            <a:off x="5143500" y="404664"/>
            <a:ext cx="3424736" cy="240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9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05"/>
          <a:stretch/>
        </p:blipFill>
        <p:spPr bwMode="auto">
          <a:xfrm>
            <a:off x="1619672" y="326456"/>
            <a:ext cx="5760640" cy="625672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Кольцо 5"/>
          <p:cNvSpPr/>
          <p:nvPr/>
        </p:nvSpPr>
        <p:spPr>
          <a:xfrm>
            <a:off x="3059832" y="404664"/>
            <a:ext cx="1296144" cy="1224136"/>
          </a:xfrm>
          <a:prstGeom prst="donut">
            <a:avLst>
              <a:gd name="adj" fmla="val 7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2789245" y="2708920"/>
            <a:ext cx="1584176" cy="1512168"/>
          </a:xfrm>
          <a:prstGeom prst="donut">
            <a:avLst>
              <a:gd name="adj" fmla="val 13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2789245" y="5013176"/>
            <a:ext cx="1584176" cy="1512168"/>
          </a:xfrm>
          <a:prstGeom prst="donut">
            <a:avLst>
              <a:gd name="adj" fmla="val 13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88"/>
            <a:ext cx="9144000" cy="6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47" y="116632"/>
            <a:ext cx="5900737" cy="64627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Кольцо 5"/>
          <p:cNvSpPr/>
          <p:nvPr/>
        </p:nvSpPr>
        <p:spPr>
          <a:xfrm>
            <a:off x="2915816" y="548680"/>
            <a:ext cx="1425150" cy="1368152"/>
          </a:xfrm>
          <a:prstGeom prst="donut">
            <a:avLst>
              <a:gd name="adj" fmla="val 7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3059832" y="2492896"/>
            <a:ext cx="1281134" cy="1224170"/>
          </a:xfrm>
          <a:prstGeom prst="donut">
            <a:avLst>
              <a:gd name="adj" fmla="val 7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2614599" y="4725144"/>
            <a:ext cx="1749017" cy="1656184"/>
          </a:xfrm>
          <a:prstGeom prst="donut">
            <a:avLst>
              <a:gd name="adj" fmla="val 7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0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00" b="54111" l="35000" r="60625">
                        <a14:foregroundMark x1="39375" y1="30222" x2="44250" y2="49889"/>
                        <a14:foregroundMark x1="44125" y1="49778" x2="60563" y2="47667"/>
                        <a14:foregroundMark x1="39313" y1="30000" x2="59062" y2="26000"/>
                        <a14:foregroundMark x1="59188" y1="26333" x2="60625" y2="47444"/>
                        <a14:foregroundMark x1="41500" y1="30889" x2="42813" y2="37778"/>
                        <a14:foregroundMark x1="42938" y1="37444" x2="55813" y2="35000"/>
                        <a14:foregroundMark x1="41500" y1="30556" x2="55563" y2="27222"/>
                        <a14:foregroundMark x1="55750" y1="27444" x2="56063" y2="35333"/>
                        <a14:foregroundMark x1="47938" y1="33222" x2="47938" y2="33222"/>
                        <a14:foregroundMark x1="47938" y1="33222" x2="47938" y2="33222"/>
                        <a14:foregroundMark x1="47625" y1="31111" x2="47375" y2="34444"/>
                        <a14:foregroundMark x1="47563" y1="32111" x2="49125" y2="34333"/>
                        <a14:foregroundMark x1="41938" y1="30889" x2="42875" y2="37778"/>
                        <a14:foregroundMark x1="43000" y1="38000" x2="44063" y2="37444"/>
                        <a14:foregroundMark x1="44000" y1="37222" x2="46688" y2="35778"/>
                        <a14:foregroundMark x1="44063" y1="30444" x2="44438" y2="36778"/>
                        <a14:foregroundMark x1="47125" y1="29333" x2="46563" y2="35444"/>
                        <a14:foregroundMark x1="44250" y1="29889" x2="46938" y2="28889"/>
                        <a14:foregroundMark x1="47500" y1="29333" x2="47500" y2="29667"/>
                        <a14:foregroundMark x1="49938" y1="29222" x2="49313" y2="35667"/>
                        <a14:foregroundMark x1="51750" y1="29111" x2="52438" y2="35444"/>
                        <a14:foregroundMark x1="50063" y1="28889" x2="51500" y2="28333"/>
                        <a14:foregroundMark x1="49500" y1="35556" x2="52375" y2="35222"/>
                        <a14:foregroundMark x1="50187" y1="29667" x2="51563" y2="33556"/>
                        <a14:foregroundMark x1="53750" y1="29000" x2="54313" y2="33444"/>
                        <a14:foregroundMark x1="45625" y1="31000" x2="46375" y2="34556"/>
                        <a14:foregroundMark x1="47000" y1="40778" x2="47375" y2="43222"/>
                        <a14:foregroundMark x1="48688" y1="39667" x2="48750" y2="44222"/>
                        <a14:foregroundMark x1="51125" y1="39556" x2="51125" y2="42556"/>
                        <a14:foregroundMark x1="53375" y1="39000" x2="53375" y2="43444"/>
                        <a14:foregroundMark x1="52438" y1="39000" x2="52625" y2="42111"/>
                        <a14:foregroundMark x1="55125" y1="39444" x2="56313" y2="42111"/>
                        <a14:foregroundMark x1="57375" y1="38778" x2="57375" y2="42667"/>
                        <a14:foregroundMark x1="54875" y1="39000" x2="54625" y2="42778"/>
                        <a14:foregroundMark x1="57375" y1="34000" x2="56625" y2="34333"/>
                        <a14:foregroundMark x1="45875" y1="40111" x2="46313" y2="43556"/>
                        <a14:foregroundMark x1="51250" y1="30444" x2="51563" y2="33444"/>
                        <a14:foregroundMark x1="50250" y1="30889" x2="50250" y2="33778"/>
                        <a14:foregroundMark x1="54813" y1="28889" x2="54813" y2="32667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60" t="23582" r="38267" b="48361"/>
          <a:stretch/>
        </p:blipFill>
        <p:spPr bwMode="auto">
          <a:xfrm rot="306267">
            <a:off x="7006520" y="-85603"/>
            <a:ext cx="1990983" cy="139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486892"/>
            <a:ext cx="5256584" cy="1584176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6600" b="1" dirty="0" smtClean="0">
                <a:latin typeface="Bahnschrift SemiLight Condensed" panose="020B0502040204020203" pitchFamily="34" charset="0"/>
              </a:rPr>
              <a:t>ИГРАЙ ЧЕСТНО!</a:t>
            </a:r>
            <a:endParaRPr lang="ru-RU" sz="6600" b="1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00" b="54111" l="35000" r="60625">
                        <a14:foregroundMark x1="39375" y1="30222" x2="44250" y2="49889"/>
                        <a14:foregroundMark x1="44125" y1="49778" x2="60563" y2="47667"/>
                        <a14:foregroundMark x1="39313" y1="30000" x2="59062" y2="26000"/>
                        <a14:foregroundMark x1="59188" y1="26333" x2="60625" y2="47444"/>
                        <a14:foregroundMark x1="41500" y1="30889" x2="42813" y2="37778"/>
                        <a14:foregroundMark x1="42938" y1="37444" x2="55813" y2="35000"/>
                        <a14:foregroundMark x1="41500" y1="30556" x2="55563" y2="27222"/>
                        <a14:foregroundMark x1="55750" y1="27444" x2="56063" y2="35333"/>
                        <a14:foregroundMark x1="47938" y1="33222" x2="47938" y2="33222"/>
                        <a14:foregroundMark x1="47938" y1="33222" x2="47938" y2="33222"/>
                        <a14:foregroundMark x1="47625" y1="31111" x2="47375" y2="34444"/>
                        <a14:foregroundMark x1="47563" y1="32111" x2="49125" y2="34333"/>
                        <a14:foregroundMark x1="41938" y1="30889" x2="42875" y2="37778"/>
                        <a14:foregroundMark x1="43000" y1="38000" x2="44063" y2="37444"/>
                        <a14:foregroundMark x1="44000" y1="37222" x2="46688" y2="35778"/>
                        <a14:foregroundMark x1="44063" y1="30444" x2="44438" y2="36778"/>
                        <a14:foregroundMark x1="47125" y1="29333" x2="46563" y2="35444"/>
                        <a14:foregroundMark x1="44250" y1="29889" x2="46938" y2="28889"/>
                        <a14:foregroundMark x1="47500" y1="29333" x2="47500" y2="29667"/>
                        <a14:foregroundMark x1="49938" y1="29222" x2="49313" y2="35667"/>
                        <a14:foregroundMark x1="51750" y1="29111" x2="52438" y2="35444"/>
                        <a14:foregroundMark x1="50063" y1="28889" x2="51500" y2="28333"/>
                        <a14:foregroundMark x1="49500" y1="35556" x2="52375" y2="35222"/>
                        <a14:foregroundMark x1="50187" y1="29667" x2="51563" y2="33556"/>
                        <a14:foregroundMark x1="53750" y1="29000" x2="54313" y2="33444"/>
                        <a14:foregroundMark x1="45625" y1="31000" x2="46375" y2="34556"/>
                        <a14:foregroundMark x1="47000" y1="40778" x2="47375" y2="43222"/>
                        <a14:foregroundMark x1="48688" y1="39667" x2="48750" y2="44222"/>
                        <a14:foregroundMark x1="51125" y1="39556" x2="51125" y2="42556"/>
                        <a14:foregroundMark x1="53375" y1="39000" x2="53375" y2="43444"/>
                        <a14:foregroundMark x1="52438" y1="39000" x2="52625" y2="42111"/>
                        <a14:foregroundMark x1="55125" y1="39444" x2="56313" y2="42111"/>
                        <a14:foregroundMark x1="57375" y1="38778" x2="57375" y2="42667"/>
                        <a14:foregroundMark x1="54875" y1="39000" x2="54625" y2="42778"/>
                        <a14:foregroundMark x1="57375" y1="34000" x2="56625" y2="34333"/>
                        <a14:foregroundMark x1="45875" y1="40111" x2="46313" y2="43556"/>
                        <a14:foregroundMark x1="51250" y1="30444" x2="51563" y2="33444"/>
                        <a14:foregroundMark x1="50250" y1="30889" x2="50250" y2="33778"/>
                        <a14:foregroundMark x1="54813" y1="28889" x2="54813" y2="32667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60" t="23582" r="38267" b="48361"/>
          <a:stretch/>
        </p:blipFill>
        <p:spPr bwMode="auto">
          <a:xfrm rot="306267">
            <a:off x="7006520" y="-85603"/>
            <a:ext cx="1990983" cy="139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330" y="1268760"/>
            <a:ext cx="5256584" cy="1143000"/>
          </a:xfr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ru-RU" sz="5400" b="1" dirty="0" smtClean="0">
                <a:latin typeface="Bahnschrift SemiLight Condensed" panose="020B0502040204020203" pitchFamily="34" charset="0"/>
              </a:rPr>
              <a:t>ОКРУЖЕНИЕ</a:t>
            </a:r>
            <a:endParaRPr lang="ru-RU" sz="54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708920"/>
            <a:ext cx="4464496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Bahnschrift SemiLight Condensed" panose="020B0502040204020203" pitchFamily="34" charset="0"/>
              </a:rPr>
              <a:t>Родители, тренеры, врачи, психологи – все они сказывают влияние на спортсмена и могут положительно или негативно воздействовать на его модель поведения</a:t>
            </a:r>
            <a:endParaRPr lang="ru-RU" sz="2400" b="1" dirty="0">
              <a:latin typeface="Bahnschrift SemiLight Condensed" panose="020B0502040204020203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22" b="100000" l="2490" r="9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32" y="4597289"/>
            <a:ext cx="3960440" cy="22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5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00" b="54111" l="35000" r="60625">
                        <a14:foregroundMark x1="39375" y1="30222" x2="44250" y2="49889"/>
                        <a14:foregroundMark x1="44125" y1="49778" x2="60563" y2="47667"/>
                        <a14:foregroundMark x1="39313" y1="30000" x2="59062" y2="26000"/>
                        <a14:foregroundMark x1="59188" y1="26333" x2="60625" y2="47444"/>
                        <a14:foregroundMark x1="41500" y1="30889" x2="42813" y2="37778"/>
                        <a14:foregroundMark x1="42938" y1="37444" x2="55813" y2="35000"/>
                        <a14:foregroundMark x1="41500" y1="30556" x2="55563" y2="27222"/>
                        <a14:foregroundMark x1="55750" y1="27444" x2="56063" y2="35333"/>
                        <a14:foregroundMark x1="47938" y1="33222" x2="47938" y2="33222"/>
                        <a14:foregroundMark x1="47938" y1="33222" x2="47938" y2="33222"/>
                        <a14:foregroundMark x1="47625" y1="31111" x2="47375" y2="34444"/>
                        <a14:foregroundMark x1="47563" y1="32111" x2="49125" y2="34333"/>
                        <a14:foregroundMark x1="41938" y1="30889" x2="42875" y2="37778"/>
                        <a14:foregroundMark x1="43000" y1="38000" x2="44063" y2="37444"/>
                        <a14:foregroundMark x1="44000" y1="37222" x2="46688" y2="35778"/>
                        <a14:foregroundMark x1="44063" y1="30444" x2="44438" y2="36778"/>
                        <a14:foregroundMark x1="47125" y1="29333" x2="46563" y2="35444"/>
                        <a14:foregroundMark x1="44250" y1="29889" x2="46938" y2="28889"/>
                        <a14:foregroundMark x1="47500" y1="29333" x2="47500" y2="29667"/>
                        <a14:foregroundMark x1="49938" y1="29222" x2="49313" y2="35667"/>
                        <a14:foregroundMark x1="51750" y1="29111" x2="52438" y2="35444"/>
                        <a14:foregroundMark x1="50063" y1="28889" x2="51500" y2="28333"/>
                        <a14:foregroundMark x1="49500" y1="35556" x2="52375" y2="35222"/>
                        <a14:foregroundMark x1="50187" y1="29667" x2="51563" y2="33556"/>
                        <a14:foregroundMark x1="53750" y1="29000" x2="54313" y2="33444"/>
                        <a14:foregroundMark x1="45625" y1="31000" x2="46375" y2="34556"/>
                        <a14:foregroundMark x1="47000" y1="40778" x2="47375" y2="43222"/>
                        <a14:foregroundMark x1="48688" y1="39667" x2="48750" y2="44222"/>
                        <a14:foregroundMark x1="51125" y1="39556" x2="51125" y2="42556"/>
                        <a14:foregroundMark x1="53375" y1="39000" x2="53375" y2="43444"/>
                        <a14:foregroundMark x1="52438" y1="39000" x2="52625" y2="42111"/>
                        <a14:foregroundMark x1="55125" y1="39444" x2="56313" y2="42111"/>
                        <a14:foregroundMark x1="57375" y1="38778" x2="57375" y2="42667"/>
                        <a14:foregroundMark x1="54875" y1="39000" x2="54625" y2="42778"/>
                        <a14:foregroundMark x1="57375" y1="34000" x2="56625" y2="34333"/>
                        <a14:foregroundMark x1="45875" y1="40111" x2="46313" y2="43556"/>
                        <a14:foregroundMark x1="51250" y1="30444" x2="51563" y2="33444"/>
                        <a14:foregroundMark x1="50250" y1="30889" x2="50250" y2="33778"/>
                        <a14:foregroundMark x1="54813" y1="28889" x2="54813" y2="32667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60" t="23582" r="38267" b="48361"/>
          <a:stretch/>
        </p:blipFill>
        <p:spPr bwMode="auto">
          <a:xfrm rot="306267">
            <a:off x="7006520" y="-85603"/>
            <a:ext cx="1990983" cy="139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4103139"/>
            <a:ext cx="4104456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hnschrift SemiLight Condensed" panose="020B0502040204020203" pitchFamily="34" charset="0"/>
              </a:rPr>
              <a:t>Карточка поможет провести разделение между положительным и негативным влиянием окружения на действия спортсмена</a:t>
            </a:r>
            <a:endParaRPr lang="ru-RU" sz="28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8358" y="3518364"/>
            <a:ext cx="136608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Bahnschrift SemiLight Condensed" panose="020B0502040204020203" pitchFamily="34" charset="0"/>
              </a:rPr>
              <a:t>Задание</a:t>
            </a:r>
            <a:endParaRPr lang="ru-RU" sz="24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4365104"/>
            <a:ext cx="2736304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hnschrift SemiLight Condensed" panose="020B0502040204020203" pitchFamily="34" charset="0"/>
              </a:rPr>
              <a:t>Помести каждую фразу в нужный столбец в таблицу</a:t>
            </a:r>
            <a:endParaRPr lang="ru-RU" sz="28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43608" y="3422171"/>
            <a:ext cx="2376264" cy="60465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Bahnschrift SemiLight Condensed" panose="020B0502040204020203" pitchFamily="34" charset="0"/>
              </a:rPr>
              <a:t>Цель игры</a:t>
            </a:r>
            <a:endParaRPr lang="ru-RU" sz="36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330" y="1268760"/>
            <a:ext cx="5256584" cy="1143000"/>
          </a:xfr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ru-RU" sz="5400" b="1" dirty="0" smtClean="0">
                <a:latin typeface="Bahnschrift SemiLight Condensed" panose="020B0502040204020203" pitchFamily="34" charset="0"/>
              </a:rPr>
              <a:t>ОКРУЖЕНИЕ</a:t>
            </a:r>
            <a:endParaRPr lang="ru-RU" sz="5400" b="1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6" y="0"/>
            <a:ext cx="9144000" cy="6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103811" cy="576064"/>
          </a:xfrm>
          <a:solidFill>
            <a:schemeClr val="bg1"/>
          </a:solidFill>
          <a:ln w="1905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ВЛИЯНИЕ ОКРУЖЕНИЯ</a:t>
            </a:r>
            <a:endParaRPr lang="ru-RU" sz="5400" b="1" dirty="0">
              <a:solidFill>
                <a:srgbClr val="00B0F0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7" y="764704"/>
            <a:ext cx="3816425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latin typeface="Bahnschrift SemiLight Condensed" panose="020B0502040204020203" pitchFamily="34" charset="0"/>
              </a:rPr>
              <a:t>ПОЛОЖИТЕЛЬНОЕ</a:t>
            </a:r>
            <a:endParaRPr lang="ru-RU" sz="3200" b="1" u="sng" dirty="0">
              <a:latin typeface="Bahnschrift SemiLight Condensed" panose="020B0502040204020203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764704"/>
            <a:ext cx="3744416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latin typeface="Bahnschrift SemiLight Condensed" panose="020B0502040204020203" pitchFamily="34" charset="0"/>
              </a:rPr>
              <a:t>НЕГАТИВНОЕ</a:t>
            </a:r>
            <a:endParaRPr lang="ru-RU" sz="3200" b="1" u="sng" dirty="0">
              <a:latin typeface="Bahnschrift SemiLight Condensed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1292" y="1497563"/>
            <a:ext cx="3464684" cy="5844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9512" y="4941168"/>
            <a:ext cx="2304257" cy="485431"/>
          </a:xfrm>
          <a:prstGeom prst="roundRect">
            <a:avLst/>
          </a:prstGeom>
          <a:solidFill>
            <a:schemeClr val="accent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Bahnschrift SemiCondensed" panose="020B0502040204020203" pitchFamily="34" charset="0"/>
              </a:rPr>
              <a:t>1.            ПООЩРЕНИЕ САМОСОВЕРШЕНСТВОВАНИЯ</a:t>
            </a:r>
            <a:endParaRPr lang="ru-RU" sz="1400" b="1" dirty="0">
              <a:latin typeface="Bahnschrift SemiCondensed" panose="020B0502040204020203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148064" y="1497563"/>
            <a:ext cx="3312368" cy="5844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40680" y="4941168"/>
            <a:ext cx="2016224" cy="485431"/>
          </a:xfrm>
          <a:prstGeom prst="roundRect">
            <a:avLst/>
          </a:prstGeom>
          <a:solidFill>
            <a:schemeClr val="accent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Bahnschrift SemiLight" panose="020B0502040204020203" pitchFamily="34" charset="0"/>
              </a:rPr>
              <a:t>2.   СТРЕМЛЕНИЕ К ПОБЕДЕ ЛЮБОЙ ЦЕНОЙ</a:t>
            </a:r>
            <a:endParaRPr lang="ru-RU" sz="1200" b="1" dirty="0">
              <a:latin typeface="Bahnschrift SemiLight" panose="020B0502040204020203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148064" y="2143268"/>
            <a:ext cx="3312368" cy="5844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148064" y="2823186"/>
            <a:ext cx="3312368" cy="5844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148064" y="3503070"/>
            <a:ext cx="3312368" cy="5844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148064" y="4154827"/>
            <a:ext cx="3312368" cy="5844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83769" y="5517232"/>
            <a:ext cx="2016224" cy="478904"/>
          </a:xfrm>
          <a:prstGeom prst="roundRect">
            <a:avLst/>
          </a:prstGeom>
          <a:solidFill>
            <a:schemeClr val="accent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Bahnschrift SemiLight" panose="020B0502040204020203" pitchFamily="34" charset="0"/>
              </a:rPr>
              <a:t>6.  ВОЗНАГРАЖДЕНИЕ ТОЛЬКО ЗА УСПЕХ</a:t>
            </a:r>
            <a:endParaRPr lang="ru-RU" sz="1200" b="1" dirty="0">
              <a:latin typeface="Bahnschrift SemiLight" panose="020B0502040204020203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91292" y="2139279"/>
            <a:ext cx="3464684" cy="5844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91291" y="2803510"/>
            <a:ext cx="3464685" cy="5844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91292" y="3503070"/>
            <a:ext cx="3464684" cy="5844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16016" y="4940460"/>
            <a:ext cx="2016224" cy="465923"/>
          </a:xfrm>
          <a:prstGeom prst="roundRect">
            <a:avLst/>
          </a:prstGeom>
          <a:solidFill>
            <a:schemeClr val="accent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Bahnschrift SemiLight" panose="020B0502040204020203" pitchFamily="34" charset="0"/>
              </a:rPr>
              <a:t>3. НЕПРИЕМЛИМОСТЬ ОШИБОК</a:t>
            </a:r>
            <a:endParaRPr lang="ru-RU" sz="1200" b="1" dirty="0">
              <a:latin typeface="Bahnschrift SemiLight" panose="020B0502040204020203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905574" y="4154827"/>
            <a:ext cx="3450401" cy="5844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34505" y="4950921"/>
            <a:ext cx="2016224" cy="465923"/>
          </a:xfrm>
          <a:prstGeom prst="roundRect">
            <a:avLst/>
          </a:prstGeom>
          <a:solidFill>
            <a:schemeClr val="accent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Bahnschrift SemiLight" panose="020B0502040204020203" pitchFamily="34" charset="0"/>
              </a:rPr>
              <a:t>4.  ПОДДЕРЖКА ПРИ ЛЮБОМ РЕЗУЛЬТАТЕ</a:t>
            </a:r>
            <a:endParaRPr lang="ru-RU" sz="1200" b="1" dirty="0">
              <a:latin typeface="Bahnschrift SemiLight" panose="020B0502040204020203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20399" y="5517232"/>
            <a:ext cx="2222481" cy="489890"/>
          </a:xfrm>
          <a:prstGeom prst="roundRect">
            <a:avLst/>
          </a:prstGeom>
          <a:solidFill>
            <a:schemeClr val="accent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Bahnschrift SemiLight" panose="020B0502040204020203" pitchFamily="34" charset="0"/>
              </a:rPr>
              <a:t>5.  ВОЗНАГРАЖДЕНИЕ ЗА ПРИЛОЖЕННЫЕ УСИЛИЯ</a:t>
            </a:r>
            <a:endParaRPr lang="ru-RU" sz="1200" b="1" dirty="0">
              <a:latin typeface="Bahnschrift SemiLight" panose="020B0502040204020203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43163" y="6103119"/>
            <a:ext cx="3096344" cy="535039"/>
          </a:xfrm>
          <a:prstGeom prst="roundRect">
            <a:avLst/>
          </a:prstGeom>
          <a:solidFill>
            <a:schemeClr val="accent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Bahnschrift SemiLight" panose="020B0502040204020203" pitchFamily="34" charset="0"/>
              </a:rPr>
              <a:t>10.  СОЗДАНИЕ ГРАФИКА ТРЕНИРОВОК АДАПТИРОВАННОГО ПОД НУЖДЫ ОРГАНИЗМА</a:t>
            </a:r>
            <a:endParaRPr lang="ru-RU" sz="1200" b="1" dirty="0">
              <a:latin typeface="Bahnschrift SemiLight" panose="020B0502040204020203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79649" y="5494347"/>
            <a:ext cx="2419705" cy="489890"/>
          </a:xfrm>
          <a:prstGeom prst="roundRect">
            <a:avLst/>
          </a:prstGeom>
          <a:solidFill>
            <a:schemeClr val="accent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latin typeface="Bahnschrift SemiLight" panose="020B0502040204020203" pitchFamily="34" charset="0"/>
              </a:rPr>
              <a:t>7.  ИЗНУРЕНИЕ ОРГАНИЗМА ЧРЕЗМЕРНЫМИ ТРЕНИРОВКАМИ</a:t>
            </a:r>
            <a:endParaRPr lang="ru-RU" sz="1100" b="1" dirty="0">
              <a:latin typeface="Bahnschrift SemiLight" panose="020B0502040204020203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95762" y="5494347"/>
            <a:ext cx="2016224" cy="478904"/>
          </a:xfrm>
          <a:prstGeom prst="roundRect">
            <a:avLst/>
          </a:prstGeom>
          <a:solidFill>
            <a:schemeClr val="accent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Bahnschrift SemiLight" panose="020B0502040204020203" pitchFamily="34" charset="0"/>
              </a:rPr>
              <a:t>8.  ПРОДВИЖЕНИЕ ИДЕЙ САМОЛЕЧЕНИЯ</a:t>
            </a:r>
            <a:endParaRPr lang="ru-RU" sz="1200" b="1" dirty="0">
              <a:latin typeface="Bahnschrift SemiLight" panose="020B0502040204020203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63688" y="6093296"/>
            <a:ext cx="2815961" cy="535040"/>
          </a:xfrm>
          <a:prstGeom prst="roundRect">
            <a:avLst/>
          </a:prstGeom>
          <a:solidFill>
            <a:schemeClr val="accent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Bahnschrift SemiLight" panose="020B0502040204020203" pitchFamily="34" charset="0"/>
              </a:rPr>
              <a:t>9. ЗАБОТА О ЗДОРОВЬЕ И ЛЕЧЕНИЕ СОГЛАСНО СТАНДАРТАМ И ПРАВИЛАМ</a:t>
            </a:r>
            <a:endParaRPr lang="ru-RU" sz="1200" b="1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0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13385 -0.49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2.96296E-6 C -0.03021 -0.05185 0.17031 -0.15949 0.17778 -0.21991 C 0.17743 -0.26042 0.17726 -0.30139 0.17639 -0.3419 C 0.17587 -0.375 0.1783 -0.36621 0.17361 -0.38172 C 0.1724 -0.39398 0.17483 -0.4 0.17153 -0.41181 C 0.17101 -0.41389 0.18455 -0.425 0.18299 -0.42639 C 0.17483 -0.43611 0.19045 -0.43172 0.17951 -0.43496 C 0.1717 -0.44005 0.19948 -0.44468 0.1908 -0.4463 C 0.1849 -0.44792 0.20729 -0.4669 0.20729 -0.46667 C 0.20208 -0.46505 0.38767 -0.50787 0.35799 -0.49445 " pathEditMode="relative" rAng="0" ptsTypes="ffffffffff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2604 -0.4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58594 -0.4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6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14167 -0.3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37448 -0.386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0.11892 -0.284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0.12638 -0.189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6736 -0.364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42726 -0.271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72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 animBg="1"/>
      <p:bldP spid="22" grpId="0" animBg="1"/>
      <p:bldP spid="26" grpId="0" animBg="1"/>
      <p:bldP spid="27" grpId="0" animBg="1"/>
      <p:bldP spid="29" grpId="0" animBg="1"/>
      <p:bldP spid="25" grpId="0" animBg="1"/>
      <p:bldP spid="24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00" b="54111" l="35000" r="60625">
                        <a14:foregroundMark x1="39375" y1="30222" x2="44250" y2="49889"/>
                        <a14:foregroundMark x1="44125" y1="49778" x2="60563" y2="47667"/>
                        <a14:foregroundMark x1="39313" y1="30000" x2="59062" y2="26000"/>
                        <a14:foregroundMark x1="59188" y1="26333" x2="60625" y2="47444"/>
                        <a14:foregroundMark x1="41500" y1="30889" x2="42813" y2="37778"/>
                        <a14:foregroundMark x1="42938" y1="37444" x2="55813" y2="35000"/>
                        <a14:foregroundMark x1="41500" y1="30556" x2="55563" y2="27222"/>
                        <a14:foregroundMark x1="55750" y1="27444" x2="56063" y2="35333"/>
                        <a14:foregroundMark x1="47938" y1="33222" x2="47938" y2="33222"/>
                        <a14:foregroundMark x1="47938" y1="33222" x2="47938" y2="33222"/>
                        <a14:foregroundMark x1="47625" y1="31111" x2="47375" y2="34444"/>
                        <a14:foregroundMark x1="47563" y1="32111" x2="49125" y2="34333"/>
                        <a14:foregroundMark x1="41938" y1="30889" x2="42875" y2="37778"/>
                        <a14:foregroundMark x1="43000" y1="38000" x2="44063" y2="37444"/>
                        <a14:foregroundMark x1="44000" y1="37222" x2="46688" y2="35778"/>
                        <a14:foregroundMark x1="44063" y1="30444" x2="44438" y2="36778"/>
                        <a14:foregroundMark x1="47125" y1="29333" x2="46563" y2="35444"/>
                        <a14:foregroundMark x1="44250" y1="29889" x2="46938" y2="28889"/>
                        <a14:foregroundMark x1="47500" y1="29333" x2="47500" y2="29667"/>
                        <a14:foregroundMark x1="49938" y1="29222" x2="49313" y2="35667"/>
                        <a14:foregroundMark x1="51750" y1="29111" x2="52438" y2="35444"/>
                        <a14:foregroundMark x1="50063" y1="28889" x2="51500" y2="28333"/>
                        <a14:foregroundMark x1="49500" y1="35556" x2="52375" y2="35222"/>
                        <a14:foregroundMark x1="50187" y1="29667" x2="51563" y2="33556"/>
                        <a14:foregroundMark x1="53750" y1="29000" x2="54313" y2="33444"/>
                        <a14:foregroundMark x1="45625" y1="31000" x2="46375" y2="34556"/>
                        <a14:foregroundMark x1="47000" y1="40778" x2="47375" y2="43222"/>
                        <a14:foregroundMark x1="48688" y1="39667" x2="48750" y2="44222"/>
                        <a14:foregroundMark x1="51125" y1="39556" x2="51125" y2="42556"/>
                        <a14:foregroundMark x1="53375" y1="39000" x2="53375" y2="43444"/>
                        <a14:foregroundMark x1="52438" y1="39000" x2="52625" y2="42111"/>
                        <a14:foregroundMark x1="55125" y1="39444" x2="56313" y2="42111"/>
                        <a14:foregroundMark x1="57375" y1="38778" x2="57375" y2="42667"/>
                        <a14:foregroundMark x1="54875" y1="39000" x2="54625" y2="42778"/>
                        <a14:foregroundMark x1="57375" y1="34000" x2="56625" y2="34333"/>
                        <a14:foregroundMark x1="45875" y1="40111" x2="46313" y2="43556"/>
                        <a14:foregroundMark x1="51250" y1="30444" x2="51563" y2="33444"/>
                        <a14:foregroundMark x1="50250" y1="30889" x2="50250" y2="33778"/>
                        <a14:foregroundMark x1="54813" y1="28889" x2="54813" y2="32667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60" t="23582" r="38267" b="48361"/>
          <a:stretch/>
        </p:blipFill>
        <p:spPr bwMode="auto">
          <a:xfrm rot="306267">
            <a:off x="7006520" y="-85603"/>
            <a:ext cx="1990983" cy="139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330" y="1052736"/>
            <a:ext cx="5256584" cy="1584176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Bahnschrift SemiLight Condensed" panose="020B0502040204020203" pitchFamily="34" charset="0"/>
              </a:rPr>
              <a:t>СПОРТИВНОЕ ПОВЕДЕНИЕ</a:t>
            </a:r>
            <a:endParaRPr lang="ru-RU" sz="54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619673" y="2996952"/>
            <a:ext cx="6382338" cy="208823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atin typeface="Bahnschrift SemiLight Condensed" panose="020B0502040204020203" pitchFamily="34" charset="0"/>
              </a:rPr>
              <a:t>СПОРТИВНОЕ ПОВЕДЕНИЕ ТЕСНО СВЯЗАНО С САМОДИСЦИПЛИНОЙ, УВАЖЕНИЕМ, КОНТРОЛЕМ НАД СОБОЙ, ВЫДЕРЖКОЙ И ИГРОЙ ПО ПРАВИЛАМ</a:t>
            </a:r>
            <a:endParaRPr lang="ru-RU" sz="5400" b="1" dirty="0">
              <a:latin typeface="Bahnschrift SemiLight Condensed" panose="020B0502040204020203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3" b="48152" l="4022" r="97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1260648" y="4994011"/>
            <a:ext cx="3960440" cy="186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79" b="48961" l="3696" r="49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2648433" y="5045145"/>
            <a:ext cx="1938086" cy="182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848" b="100000" l="2935" r="48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611" r="50000"/>
          <a:stretch/>
        </p:blipFill>
        <p:spPr bwMode="auto">
          <a:xfrm>
            <a:off x="4810767" y="5098349"/>
            <a:ext cx="1944216" cy="177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693" b="99076" l="50000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9" t="51441" r="3714" b="657"/>
          <a:stretch/>
        </p:blipFill>
        <p:spPr bwMode="auto">
          <a:xfrm>
            <a:off x="7014541" y="5085185"/>
            <a:ext cx="1696369" cy="170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83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00" b="54111" l="35000" r="60625">
                        <a14:foregroundMark x1="39375" y1="30222" x2="44250" y2="49889"/>
                        <a14:foregroundMark x1="44125" y1="49778" x2="60563" y2="47667"/>
                        <a14:foregroundMark x1="39313" y1="30000" x2="59062" y2="26000"/>
                        <a14:foregroundMark x1="59188" y1="26333" x2="60625" y2="47444"/>
                        <a14:foregroundMark x1="41500" y1="30889" x2="42813" y2="37778"/>
                        <a14:foregroundMark x1="42938" y1="37444" x2="55813" y2="35000"/>
                        <a14:foregroundMark x1="41500" y1="30556" x2="55563" y2="27222"/>
                        <a14:foregroundMark x1="55750" y1="27444" x2="56063" y2="35333"/>
                        <a14:foregroundMark x1="47938" y1="33222" x2="47938" y2="33222"/>
                        <a14:foregroundMark x1="47938" y1="33222" x2="47938" y2="33222"/>
                        <a14:foregroundMark x1="47625" y1="31111" x2="47375" y2="34444"/>
                        <a14:foregroundMark x1="47563" y1="32111" x2="49125" y2="34333"/>
                        <a14:foregroundMark x1="41938" y1="30889" x2="42875" y2="37778"/>
                        <a14:foregroundMark x1="43000" y1="38000" x2="44063" y2="37444"/>
                        <a14:foregroundMark x1="44000" y1="37222" x2="46688" y2="35778"/>
                        <a14:foregroundMark x1="44063" y1="30444" x2="44438" y2="36778"/>
                        <a14:foregroundMark x1="47125" y1="29333" x2="46563" y2="35444"/>
                        <a14:foregroundMark x1="44250" y1="29889" x2="46938" y2="28889"/>
                        <a14:foregroundMark x1="47500" y1="29333" x2="47500" y2="29667"/>
                        <a14:foregroundMark x1="49938" y1="29222" x2="49313" y2="35667"/>
                        <a14:foregroundMark x1="51750" y1="29111" x2="52438" y2="35444"/>
                        <a14:foregroundMark x1="50063" y1="28889" x2="51500" y2="28333"/>
                        <a14:foregroundMark x1="49500" y1="35556" x2="52375" y2="35222"/>
                        <a14:foregroundMark x1="50187" y1="29667" x2="51563" y2="33556"/>
                        <a14:foregroundMark x1="53750" y1="29000" x2="54313" y2="33444"/>
                        <a14:foregroundMark x1="45625" y1="31000" x2="46375" y2="34556"/>
                        <a14:foregroundMark x1="47000" y1="40778" x2="47375" y2="43222"/>
                        <a14:foregroundMark x1="48688" y1="39667" x2="48750" y2="44222"/>
                        <a14:foregroundMark x1="51125" y1="39556" x2="51125" y2="42556"/>
                        <a14:foregroundMark x1="53375" y1="39000" x2="53375" y2="43444"/>
                        <a14:foregroundMark x1="52438" y1="39000" x2="52625" y2="42111"/>
                        <a14:foregroundMark x1="55125" y1="39444" x2="56313" y2="42111"/>
                        <a14:foregroundMark x1="57375" y1="38778" x2="57375" y2="42667"/>
                        <a14:foregroundMark x1="54875" y1="39000" x2="54625" y2="42778"/>
                        <a14:foregroundMark x1="57375" y1="34000" x2="56625" y2="34333"/>
                        <a14:foregroundMark x1="45875" y1="40111" x2="46313" y2="43556"/>
                        <a14:foregroundMark x1="51250" y1="30444" x2="51563" y2="33444"/>
                        <a14:foregroundMark x1="50250" y1="30889" x2="50250" y2="33778"/>
                        <a14:foregroundMark x1="54813" y1="28889" x2="54813" y2="32667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60" t="23582" r="38267" b="48361"/>
          <a:stretch/>
        </p:blipFill>
        <p:spPr bwMode="auto">
          <a:xfrm rot="306267">
            <a:off x="7006520" y="-85603"/>
            <a:ext cx="1990983" cy="139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4103139"/>
            <a:ext cx="4104456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hnschrift SemiLight Condensed" panose="020B0502040204020203" pitchFamily="34" charset="0"/>
              </a:rPr>
              <a:t>Карточка знакомит с примерами спортивного и неспортивного поведения</a:t>
            </a:r>
            <a:endParaRPr lang="ru-RU" sz="28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0342" y="3429000"/>
            <a:ext cx="136608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Bahnschrift SemiLight Condensed" panose="020B0502040204020203" pitchFamily="34" charset="0"/>
              </a:rPr>
              <a:t>Задание</a:t>
            </a:r>
            <a:endParaRPr lang="ru-RU" sz="24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6502" y="4108894"/>
            <a:ext cx="2736304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hnschrift SemiLight Condensed" panose="020B0502040204020203" pitchFamily="34" charset="0"/>
              </a:rPr>
              <a:t>Помести каждое предложение в нужный столбец таблицы</a:t>
            </a:r>
            <a:endParaRPr lang="ru-RU" sz="28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43608" y="3422171"/>
            <a:ext cx="2376264" cy="60465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Bahnschrift SemiLight Condensed" panose="020B0502040204020203" pitchFamily="34" charset="0"/>
              </a:rPr>
              <a:t>Цель игры</a:t>
            </a:r>
            <a:endParaRPr lang="ru-RU" sz="36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330" y="1052736"/>
            <a:ext cx="5256584" cy="1584176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Bahnschrift SemiLight Condensed" panose="020B0502040204020203" pitchFamily="34" charset="0"/>
              </a:rPr>
              <a:t>СПОРТИВНОЕ ПОВЕДЕНИЕ</a:t>
            </a:r>
            <a:endParaRPr lang="ru-RU" sz="5400" b="1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6" y="0"/>
            <a:ext cx="9144000" cy="6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344816" cy="504056"/>
          </a:xfr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4000" b="1" dirty="0">
                <a:latin typeface="Bahnschrift SemiLight Condensed" panose="020B0502040204020203" pitchFamily="34" charset="0"/>
              </a:rPr>
              <a:t>ЧТО ТАКОЕ СПОРТИВНОЕ ПОВЕДЕНИЕ?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7" y="764704"/>
            <a:ext cx="3816425" cy="648072"/>
          </a:xfrm>
          <a:prstGeom prst="roundRect">
            <a:avLst/>
          </a:prstGeom>
          <a:solidFill>
            <a:srgbClr val="F68E8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latin typeface="Bahnschrift SemiLight Condensed" panose="020B0502040204020203" pitchFamily="34" charset="0"/>
              </a:rPr>
              <a:t>СПОРТИВНОЕ</a:t>
            </a:r>
            <a:endParaRPr lang="ru-RU" sz="3200" b="1" u="sng" dirty="0">
              <a:latin typeface="Bahnschrift SemiLight Condensed" panose="020B0502040204020203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764704"/>
            <a:ext cx="3744416" cy="648072"/>
          </a:xfrm>
          <a:prstGeom prst="roundRect">
            <a:avLst/>
          </a:prstGeom>
          <a:solidFill>
            <a:srgbClr val="F68E8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latin typeface="Bahnschrift SemiLight Condensed" panose="020B0502040204020203" pitchFamily="34" charset="0"/>
              </a:rPr>
              <a:t>НЕСПОРТИВНОЕ</a:t>
            </a:r>
            <a:endParaRPr lang="ru-RU" sz="3200" b="1" u="sng" dirty="0">
              <a:latin typeface="Bahnschrift SemiLight Condensed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1292" y="1497563"/>
            <a:ext cx="3464684" cy="584448"/>
          </a:xfrm>
          <a:prstGeom prst="roundRect">
            <a:avLst/>
          </a:prstGeom>
          <a:solidFill>
            <a:srgbClr val="F68E8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4718" y="4869160"/>
            <a:ext cx="2520280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Bahnschrift SemiLight Condensed" panose="020B0502040204020203" pitchFamily="34" charset="0"/>
              </a:rPr>
              <a:t>1. </a:t>
            </a:r>
            <a:r>
              <a:rPr lang="ru-RU" sz="1400" b="1" dirty="0" smtClean="0">
                <a:latin typeface="Bahnschrift SemiLight Condensed" panose="020B0502040204020203" pitchFamily="34" charset="0"/>
              </a:rPr>
              <a:t>Я ПРИСЛУШИВАЮСЬ К СВОЕМУ ОРГАНИЗМУ И ЗАБОЧУСЬ О СВОЕМ ЗДОРОВЬЕ</a:t>
            </a:r>
            <a:endParaRPr lang="ru-RU" sz="14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148064" y="1497563"/>
            <a:ext cx="3312368" cy="584448"/>
          </a:xfrm>
          <a:prstGeom prst="roundRect">
            <a:avLst/>
          </a:prstGeom>
          <a:solidFill>
            <a:srgbClr val="F68E8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85560" y="4869160"/>
            <a:ext cx="2016224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ahnschrift SemiLight Condensed" panose="020B0502040204020203" pitchFamily="34" charset="0"/>
              </a:rPr>
              <a:t>2.   Я НАРУШАЮ ПРАВИЛА ИГРЫ, ЧТОБЫ БЫТЬ ПЕРВЫМ</a:t>
            </a:r>
            <a:endParaRPr lang="ru-RU" sz="14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148064" y="2143268"/>
            <a:ext cx="3312368" cy="584448"/>
          </a:xfrm>
          <a:prstGeom prst="roundRect">
            <a:avLst/>
          </a:prstGeom>
          <a:solidFill>
            <a:srgbClr val="F68E8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148064" y="2823186"/>
            <a:ext cx="3312368" cy="584448"/>
          </a:xfrm>
          <a:prstGeom prst="roundRect">
            <a:avLst/>
          </a:prstGeom>
          <a:solidFill>
            <a:srgbClr val="F68E8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148064" y="3503070"/>
            <a:ext cx="3312368" cy="584448"/>
          </a:xfrm>
          <a:prstGeom prst="roundRect">
            <a:avLst/>
          </a:prstGeom>
          <a:solidFill>
            <a:srgbClr val="F68E8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148064" y="4154827"/>
            <a:ext cx="3312368" cy="584448"/>
          </a:xfrm>
          <a:prstGeom prst="roundRect">
            <a:avLst/>
          </a:prstGeom>
          <a:solidFill>
            <a:srgbClr val="F68E8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91292" y="2139279"/>
            <a:ext cx="3464684" cy="584448"/>
          </a:xfrm>
          <a:prstGeom prst="roundRect">
            <a:avLst/>
          </a:prstGeom>
          <a:solidFill>
            <a:srgbClr val="F68E8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91291" y="2803510"/>
            <a:ext cx="3464685" cy="584448"/>
          </a:xfrm>
          <a:prstGeom prst="roundRect">
            <a:avLst/>
          </a:prstGeom>
          <a:solidFill>
            <a:srgbClr val="F68E8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91292" y="3503070"/>
            <a:ext cx="3464684" cy="584448"/>
          </a:xfrm>
          <a:prstGeom prst="roundRect">
            <a:avLst/>
          </a:prstGeom>
          <a:solidFill>
            <a:srgbClr val="F68E8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103642" y="4869160"/>
            <a:ext cx="2016224" cy="648780"/>
          </a:xfrm>
          <a:prstGeom prst="round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ahnschrift SemiLight Condensed" panose="020B0502040204020203" pitchFamily="34" charset="0"/>
              </a:rPr>
              <a:t>3. Я ПРОБУЮ ВСЕ, ЧТО МНЕ ПРЕДЛАГАЮТ  И МНЕ ТРУДНО СКАЗАТЬ НЕТ</a:t>
            </a:r>
            <a:endParaRPr lang="ru-RU" sz="14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905574" y="4154827"/>
            <a:ext cx="3450401" cy="584448"/>
          </a:xfrm>
          <a:prstGeom prst="roundRect">
            <a:avLst/>
          </a:prstGeom>
          <a:solidFill>
            <a:srgbClr val="F68E8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58947" y="4878221"/>
            <a:ext cx="1723495" cy="639011"/>
          </a:xfrm>
          <a:prstGeom prst="round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ahnschrift SemiLight Condensed" panose="020B0502040204020203" pitchFamily="34" charset="0"/>
              </a:rPr>
              <a:t>4.  Я ЗНАЮ ПРАВИЛА ИГРЫ И УВАЖАЮ ИХ</a:t>
            </a:r>
            <a:endParaRPr lang="ru-RU" sz="14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94442" y="6093296"/>
            <a:ext cx="2382235" cy="682890"/>
          </a:xfrm>
          <a:prstGeom prst="round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Bahnschrift SemiLight Condensed" panose="020B0502040204020203" pitchFamily="34" charset="0"/>
              </a:rPr>
              <a:t>9</a:t>
            </a:r>
            <a:r>
              <a:rPr lang="ru-RU" sz="1400" b="1" dirty="0" smtClean="0">
                <a:latin typeface="Bahnschrift SemiLight Condensed" panose="020B0502040204020203" pitchFamily="34" charset="0"/>
              </a:rPr>
              <a:t>.  КОГДА У МЕНЯ СЛУЧАЮТСЯ НЕУДАЧИ, Я НАЧИНАЮ ИСКАТЬ ПУТЬ, КАК ОБОЙТИ ПРАВИЛА И ПРЕУСПЕТЬ</a:t>
            </a:r>
            <a:endParaRPr lang="ru-RU" sz="14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20287" y="5596768"/>
            <a:ext cx="2088233" cy="395964"/>
          </a:xfrm>
          <a:prstGeom prst="round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ahnschrift SemiLight Condensed" panose="020B0502040204020203" pitchFamily="34" charset="0"/>
              </a:rPr>
              <a:t>8.  МОЕ ЗДОРОВЬЕ ВАЖНЕЕ ПЬЕДЕСТАЛОВ</a:t>
            </a:r>
            <a:endParaRPr lang="ru-RU" sz="14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26699" y="6108397"/>
            <a:ext cx="2232248" cy="652688"/>
          </a:xfrm>
          <a:prstGeom prst="round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ahnschrift SemiLight Condensed" panose="020B0502040204020203" pitchFamily="34" charset="0"/>
              </a:rPr>
              <a:t>10.  КОГДА У МЕНЯ ЧТО_ТО НЕ ПОЛУЧАЕТСЯ, Я НЕ ОПУСКАЮ РУКИ И ИДУ К ПОБЕДЕ ЧЕСТНО</a:t>
            </a:r>
            <a:endParaRPr lang="ru-RU" sz="14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44887" y="5591829"/>
            <a:ext cx="2097570" cy="400903"/>
          </a:xfrm>
          <a:prstGeom prst="round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ahnschrift SemiLight Condensed" panose="020B0502040204020203" pitchFamily="34" charset="0"/>
              </a:rPr>
              <a:t>6. Я МОГУ НАКРИЧАТЬ НА СУДЬЮ</a:t>
            </a:r>
            <a:endParaRPr lang="ru-RU" sz="14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34949" y="5591828"/>
            <a:ext cx="1691680" cy="400903"/>
          </a:xfrm>
          <a:prstGeom prst="round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Bahnschrift SemiLight Condensed" panose="020B0502040204020203" pitchFamily="34" charset="0"/>
              </a:rPr>
              <a:t>7</a:t>
            </a:r>
            <a:r>
              <a:rPr lang="ru-RU" sz="1400" b="1" dirty="0" smtClean="0">
                <a:latin typeface="Bahnschrift SemiLight Condensed" panose="020B0502040204020203" pitchFamily="34" charset="0"/>
              </a:rPr>
              <a:t>.  Я УВАЖАЮ СОПЕРНИКА</a:t>
            </a:r>
            <a:endParaRPr lang="ru-RU" sz="14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04079" y="5591829"/>
            <a:ext cx="2287700" cy="319016"/>
          </a:xfrm>
          <a:prstGeom prst="round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Bahnschrift SemiLight Condensed" panose="020B0502040204020203" pitchFamily="34" charset="0"/>
              </a:rPr>
              <a:t>5</a:t>
            </a:r>
            <a:r>
              <a:rPr lang="ru-RU" sz="1400" b="1" dirty="0" smtClean="0">
                <a:latin typeface="Bahnschrift SemiLight Condensed" panose="020B0502040204020203" pitchFamily="34" charset="0"/>
              </a:rPr>
              <a:t>. Я ГОТОВ РАДИ ПОБЕДЫ НА ВСЕ</a:t>
            </a:r>
            <a:endParaRPr lang="ru-RU" sz="1400" b="1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13385 -0.49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07407E-6 C -0.02604 -0.05209 0.14653 -0.16019 0.15278 -0.22061 C 0.1526 -0.26135 0.15243 -0.30255 0.15173 -0.34306 C 0.15121 -0.37616 0.1533 -0.3676 0.14913 -0.38287 C 0.14826 -0.39514 0.15035 -0.40139 0.14739 -0.4132 C 0.14705 -0.41528 0.15885 -0.42639 0.15729 -0.42778 C 0.15035 -0.4375 0.16371 -0.43311 0.15451 -0.43635 C 0.14757 -0.44144 0.1717 -0.44607 0.16406 -0.44769 C 0.1592 -0.44931 0.1783 -0.46852 0.1783 -0.46829 C 0.17378 -0.46667 0.33403 -0.50926 0.30816 -0.49607 " pathEditMode="relative" rAng="0" ptsTypes="ffffffffff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0757 -0.39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60069 -0.4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5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57795 -0.380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89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31059 -0.291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35868 -0.386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5757 -0.292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5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42865 -0.29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38437 -0.29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 animBg="1"/>
      <p:bldP spid="26" grpId="0" animBg="1"/>
      <p:bldP spid="27" grpId="0" animBg="1"/>
      <p:bldP spid="29" grpId="0" animBg="1"/>
      <p:bldP spid="25" grpId="0" animBg="1"/>
      <p:bldP spid="22" grpId="0" animBg="1"/>
      <p:bldP spid="24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00" b="54111" l="35000" r="60625">
                        <a14:foregroundMark x1="39375" y1="30222" x2="44250" y2="49889"/>
                        <a14:foregroundMark x1="44125" y1="49778" x2="60563" y2="47667"/>
                        <a14:foregroundMark x1="39313" y1="30000" x2="59062" y2="26000"/>
                        <a14:foregroundMark x1="59188" y1="26333" x2="60625" y2="47444"/>
                        <a14:foregroundMark x1="41500" y1="30889" x2="42813" y2="37778"/>
                        <a14:foregroundMark x1="42938" y1="37444" x2="55813" y2="35000"/>
                        <a14:foregroundMark x1="41500" y1="30556" x2="55563" y2="27222"/>
                        <a14:foregroundMark x1="55750" y1="27444" x2="56063" y2="35333"/>
                        <a14:foregroundMark x1="47938" y1="33222" x2="47938" y2="33222"/>
                        <a14:foregroundMark x1="47938" y1="33222" x2="47938" y2="33222"/>
                        <a14:foregroundMark x1="47625" y1="31111" x2="47375" y2="34444"/>
                        <a14:foregroundMark x1="47563" y1="32111" x2="49125" y2="34333"/>
                        <a14:foregroundMark x1="41938" y1="30889" x2="42875" y2="37778"/>
                        <a14:foregroundMark x1="43000" y1="38000" x2="44063" y2="37444"/>
                        <a14:foregroundMark x1="44000" y1="37222" x2="46688" y2="35778"/>
                        <a14:foregroundMark x1="44063" y1="30444" x2="44438" y2="36778"/>
                        <a14:foregroundMark x1="47125" y1="29333" x2="46563" y2="35444"/>
                        <a14:foregroundMark x1="44250" y1="29889" x2="46938" y2="28889"/>
                        <a14:foregroundMark x1="47500" y1="29333" x2="47500" y2="29667"/>
                        <a14:foregroundMark x1="49938" y1="29222" x2="49313" y2="35667"/>
                        <a14:foregroundMark x1="51750" y1="29111" x2="52438" y2="35444"/>
                        <a14:foregroundMark x1="50063" y1="28889" x2="51500" y2="28333"/>
                        <a14:foregroundMark x1="49500" y1="35556" x2="52375" y2="35222"/>
                        <a14:foregroundMark x1="50187" y1="29667" x2="51563" y2="33556"/>
                        <a14:foregroundMark x1="53750" y1="29000" x2="54313" y2="33444"/>
                        <a14:foregroundMark x1="45625" y1="31000" x2="46375" y2="34556"/>
                        <a14:foregroundMark x1="47000" y1="40778" x2="47375" y2="43222"/>
                        <a14:foregroundMark x1="48688" y1="39667" x2="48750" y2="44222"/>
                        <a14:foregroundMark x1="51125" y1="39556" x2="51125" y2="42556"/>
                        <a14:foregroundMark x1="53375" y1="39000" x2="53375" y2="43444"/>
                        <a14:foregroundMark x1="52438" y1="39000" x2="52625" y2="42111"/>
                        <a14:foregroundMark x1="55125" y1="39444" x2="56313" y2="42111"/>
                        <a14:foregroundMark x1="57375" y1="38778" x2="57375" y2="42667"/>
                        <a14:foregroundMark x1="54875" y1="39000" x2="54625" y2="42778"/>
                        <a14:foregroundMark x1="57375" y1="34000" x2="56625" y2="34333"/>
                        <a14:foregroundMark x1="45875" y1="40111" x2="46313" y2="43556"/>
                        <a14:foregroundMark x1="51250" y1="30444" x2="51563" y2="33444"/>
                        <a14:foregroundMark x1="50250" y1="30889" x2="50250" y2="33778"/>
                        <a14:foregroundMark x1="54813" y1="28889" x2="54813" y2="32667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60" t="23582" r="38267" b="48361"/>
          <a:stretch/>
        </p:blipFill>
        <p:spPr bwMode="auto">
          <a:xfrm rot="306267">
            <a:off x="7006520" y="-85603"/>
            <a:ext cx="1990983" cy="139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330" y="1052736"/>
            <a:ext cx="5256584" cy="1584176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5400" b="1" dirty="0" smtClean="0">
                <a:latin typeface="Bahnschrift SemiLight Condensed" panose="020B0502040204020203" pitchFamily="34" charset="0"/>
              </a:rPr>
              <a:t>ЧЕСТНАЯ ИГРА</a:t>
            </a:r>
            <a:endParaRPr lang="ru-RU" sz="54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691680" y="2780928"/>
            <a:ext cx="6408712" cy="129614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atin typeface="Bahnschrift SemiLight Condensed" panose="020B0502040204020203" pitchFamily="34" charset="0"/>
              </a:rPr>
              <a:t>Равенство – это, в первую очередь, одинаковые возможности</a:t>
            </a:r>
            <a:endParaRPr lang="ru-RU" sz="54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691680" y="4293096"/>
            <a:ext cx="6408712" cy="237626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atin typeface="Bahnschrift SemiLight Condensed" panose="020B0502040204020203" pitchFamily="34" charset="0"/>
              </a:rPr>
              <a:t>Одинаковые условия игры лежат в основе честных соревнований. Спортивные результаты могут быть измерены честным образом только в том случае, если правила игры для всех едины.</a:t>
            </a:r>
            <a:endParaRPr lang="ru-RU" sz="5400" b="1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00" b="54111" l="35000" r="60625">
                        <a14:foregroundMark x1="39375" y1="30222" x2="44250" y2="49889"/>
                        <a14:foregroundMark x1="44125" y1="49778" x2="60563" y2="47667"/>
                        <a14:foregroundMark x1="39313" y1="30000" x2="59062" y2="26000"/>
                        <a14:foregroundMark x1="59188" y1="26333" x2="60625" y2="47444"/>
                        <a14:foregroundMark x1="41500" y1="30889" x2="42813" y2="37778"/>
                        <a14:foregroundMark x1="42938" y1="37444" x2="55813" y2="35000"/>
                        <a14:foregroundMark x1="41500" y1="30556" x2="55563" y2="27222"/>
                        <a14:foregroundMark x1="55750" y1="27444" x2="56063" y2="35333"/>
                        <a14:foregroundMark x1="47938" y1="33222" x2="47938" y2="33222"/>
                        <a14:foregroundMark x1="47938" y1="33222" x2="47938" y2="33222"/>
                        <a14:foregroundMark x1="47625" y1="31111" x2="47375" y2="34444"/>
                        <a14:foregroundMark x1="47563" y1="32111" x2="49125" y2="34333"/>
                        <a14:foregroundMark x1="41938" y1="30889" x2="42875" y2="37778"/>
                        <a14:foregroundMark x1="43000" y1="38000" x2="44063" y2="37444"/>
                        <a14:foregroundMark x1="44000" y1="37222" x2="46688" y2="35778"/>
                        <a14:foregroundMark x1="44063" y1="30444" x2="44438" y2="36778"/>
                        <a14:foregroundMark x1="47125" y1="29333" x2="46563" y2="35444"/>
                        <a14:foregroundMark x1="44250" y1="29889" x2="46938" y2="28889"/>
                        <a14:foregroundMark x1="47500" y1="29333" x2="47500" y2="29667"/>
                        <a14:foregroundMark x1="49938" y1="29222" x2="49313" y2="35667"/>
                        <a14:foregroundMark x1="51750" y1="29111" x2="52438" y2="35444"/>
                        <a14:foregroundMark x1="50063" y1="28889" x2="51500" y2="28333"/>
                        <a14:foregroundMark x1="49500" y1="35556" x2="52375" y2="35222"/>
                        <a14:foregroundMark x1="50187" y1="29667" x2="51563" y2="33556"/>
                        <a14:foregroundMark x1="53750" y1="29000" x2="54313" y2="33444"/>
                        <a14:foregroundMark x1="45625" y1="31000" x2="46375" y2="34556"/>
                        <a14:foregroundMark x1="47000" y1="40778" x2="47375" y2="43222"/>
                        <a14:foregroundMark x1="48688" y1="39667" x2="48750" y2="44222"/>
                        <a14:foregroundMark x1="51125" y1="39556" x2="51125" y2="42556"/>
                        <a14:foregroundMark x1="53375" y1="39000" x2="53375" y2="43444"/>
                        <a14:foregroundMark x1="52438" y1="39000" x2="52625" y2="42111"/>
                        <a14:foregroundMark x1="55125" y1="39444" x2="56313" y2="42111"/>
                        <a14:foregroundMark x1="57375" y1="38778" x2="57375" y2="42667"/>
                        <a14:foregroundMark x1="54875" y1="39000" x2="54625" y2="42778"/>
                        <a14:foregroundMark x1="57375" y1="34000" x2="56625" y2="34333"/>
                        <a14:foregroundMark x1="45875" y1="40111" x2="46313" y2="43556"/>
                        <a14:foregroundMark x1="51250" y1="30444" x2="51563" y2="33444"/>
                        <a14:foregroundMark x1="50250" y1="30889" x2="50250" y2="33778"/>
                        <a14:foregroundMark x1="54813" y1="28889" x2="54813" y2="32667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60" t="23582" r="38267" b="48361"/>
          <a:stretch/>
        </p:blipFill>
        <p:spPr bwMode="auto">
          <a:xfrm rot="306267">
            <a:off x="7006520" y="-85603"/>
            <a:ext cx="1990983" cy="139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4014668"/>
            <a:ext cx="4104456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hnschrift SemiLight Condensed" panose="020B0502040204020203" pitchFamily="34" charset="0"/>
              </a:rPr>
              <a:t>Карточки помогут понять, что значит соревноваться в одинаковых условиях</a:t>
            </a:r>
            <a:endParaRPr lang="ru-RU" sz="28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0342" y="3278980"/>
            <a:ext cx="136608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Bahnschrift SemiLight Condensed" panose="020B0502040204020203" pitchFamily="34" charset="0"/>
              </a:rPr>
              <a:t>Задание</a:t>
            </a:r>
            <a:endParaRPr lang="ru-RU" sz="24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7059" y="4005064"/>
            <a:ext cx="2736304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hnschrift SemiLight Condensed" panose="020B0502040204020203" pitchFamily="34" charset="0"/>
              </a:rPr>
              <a:t>Найди различия на каждой карточке и определи, у какого спортсмена есть преимущество и в чем оно заключается</a:t>
            </a:r>
            <a:endParaRPr lang="ru-RU" sz="28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43608" y="3269038"/>
            <a:ext cx="2376264" cy="60465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Bahnschrift SemiLight Condensed" panose="020B0502040204020203" pitchFamily="34" charset="0"/>
              </a:rPr>
              <a:t>Цель игры</a:t>
            </a:r>
            <a:endParaRPr lang="ru-RU" sz="36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330" y="1052736"/>
            <a:ext cx="5256584" cy="1584176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5400" b="1" dirty="0" smtClean="0">
                <a:latin typeface="Bahnschrift SemiLight Condensed" panose="020B0502040204020203" pitchFamily="34" charset="0"/>
              </a:rPr>
              <a:t>ЧЕСТНАЯ ИГРА</a:t>
            </a:r>
            <a:endParaRPr lang="ru-RU" sz="5400" b="1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348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ОКРУЖЕНИЕ</vt:lpstr>
      <vt:lpstr>ОКРУЖЕНИЕ</vt:lpstr>
      <vt:lpstr>ВЛИЯНИЕ ОКРУЖЕНИЯ</vt:lpstr>
      <vt:lpstr>СПОРТИВНОЕ ПОВЕДЕНИЕ</vt:lpstr>
      <vt:lpstr>СПОРТИВНОЕ ПОВЕДЕНИЕ</vt:lpstr>
      <vt:lpstr>ЧТО ТАКОЕ СПОРТИВНОЕ ПОВЕДЕНИЕ?</vt:lpstr>
      <vt:lpstr>ЧЕСТНАЯ ИГРА</vt:lpstr>
      <vt:lpstr>ЧЕСТНАЯ ИГРА</vt:lpstr>
      <vt:lpstr>Презентация PowerPoint</vt:lpstr>
      <vt:lpstr>Презентация PowerPoint</vt:lpstr>
      <vt:lpstr>ИГРАЙ ЧЕСТНО!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Мусиенко Анна Алексеевна</dc:creator>
  <cp:lastModifiedBy>Мусиенко Анна Алексеевна</cp:lastModifiedBy>
  <cp:revision>38</cp:revision>
  <dcterms:created xsi:type="dcterms:W3CDTF">2023-11-09T09:22:36Z</dcterms:created>
  <dcterms:modified xsi:type="dcterms:W3CDTF">2023-11-16T04:31:43Z</dcterms:modified>
</cp:coreProperties>
</file>