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9144000" cy="6858000"/>
  <p:embeddedFontLs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Gill Sans" panose="020B0604020202020204" charset="0"/>
      <p:regular r:id="rId34"/>
      <p:bold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OPUHPSMSv4EyIprjQCB9zvttn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694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35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0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5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07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795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36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122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901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462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71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929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71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722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2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0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230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982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2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770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590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14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32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08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29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43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51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85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07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10848975" y="0"/>
            <a:ext cx="496676" cy="533400"/>
          </a:xfrm>
          <a:custGeom>
            <a:avLst/>
            <a:gdLst/>
            <a:ahLst/>
            <a:cxnLst/>
            <a:rect l="l" t="t" r="r" b="b"/>
            <a:pathLst>
              <a:path w="346" h="372" extrusionOk="0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6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582462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">
  <p:cSld name="42_Custom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/>
        </p:nvSpPr>
        <p:spPr>
          <a:xfrm rot="5400000">
            <a:off x="6701813" y="1367813"/>
            <a:ext cx="6857552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9"/>
          <p:cNvSpPr>
            <a:spLocks noGrp="1"/>
          </p:cNvSpPr>
          <p:nvPr>
            <p:ph type="pic" idx="2"/>
          </p:nvPr>
        </p:nvSpPr>
        <p:spPr>
          <a:xfrm>
            <a:off x="6786880" y="960036"/>
            <a:ext cx="3968850" cy="49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">
  <p:cSld name="Заголовок и объект 0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47"/>
          <p:cNvCxnSpPr/>
          <p:nvPr/>
        </p:nvCxnSpPr>
        <p:spPr>
          <a:xfrm>
            <a:off x="-2" y="6089651"/>
            <a:ext cx="4023788" cy="1111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6" name="Google Shape;106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body" idx="2"/>
          </p:nvPr>
        </p:nvSpPr>
        <p:spPr>
          <a:xfrm>
            <a:off x="975785" y="0"/>
            <a:ext cx="10782301" cy="89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sldNum" idx="1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8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/>
            <a:rect l="l" t="t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8"/>
          <p:cNvSpPr txBox="1">
            <a:spLocks noGrp="1"/>
          </p:cNvSpPr>
          <p:nvPr>
            <p:ph type="sldNum" idx="1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">
  <p:cSld name="42_Custom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0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50"/>
          <p:cNvSpPr>
            <a:spLocks noGrp="1"/>
          </p:cNvSpPr>
          <p:nvPr>
            <p:ph type="pic" idx="2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ส่วนหัวของส่วน">
  <p:cSld name="59_ส่วนหัวของส่วน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1"/>
          <p:cNvSpPr>
            <a:spLocks noGrp="1"/>
          </p:cNvSpPr>
          <p:nvPr>
            <p:ph type="pic" idx="2"/>
          </p:nvPr>
        </p:nvSpPr>
        <p:spPr>
          <a:xfrm>
            <a:off x="519603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ส่วนหัวของส่วน">
  <p:cSld name="58_ส่วนหัวของส่วน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2"/>
          <p:cNvSpPr>
            <a:spLocks noGrp="1"/>
          </p:cNvSpPr>
          <p:nvPr>
            <p:ph type="pic" idx="2"/>
          </p:nvPr>
        </p:nvSpPr>
        <p:spPr>
          <a:xfrm>
            <a:off x="5670327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3"/>
          <p:cNvSpPr>
            <a:spLocks noGrp="1"/>
          </p:cNvSpPr>
          <p:nvPr>
            <p:ph type="pic" idx="2"/>
          </p:nvPr>
        </p:nvSpPr>
        <p:spPr>
          <a:xfrm>
            <a:off x="0" y="0"/>
            <a:ext cx="414373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ส่วนหัวของส่วน">
  <p:cSld name="51_ส่วนหัวของส่วน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4"/>
          <p:cNvSpPr>
            <a:spLocks noGrp="1"/>
          </p:cNvSpPr>
          <p:nvPr>
            <p:ph type="pic" idx="2"/>
          </p:nvPr>
        </p:nvSpPr>
        <p:spPr>
          <a:xfrm>
            <a:off x="519603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ส่วนหัวของส่วน">
  <p:cSld name="57_ส่วนหัวของส่วน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5"/>
          <p:cNvSpPr>
            <a:spLocks noGrp="1"/>
          </p:cNvSpPr>
          <p:nvPr>
            <p:ph type="pic" idx="2"/>
          </p:nvPr>
        </p:nvSpPr>
        <p:spPr>
          <a:xfrm>
            <a:off x="5670327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ส่วนหัวของส่วน">
  <p:cSld name="45_ส่วนหัวของส่วน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6"/>
          <p:cNvSpPr>
            <a:spLocks noGrp="1"/>
          </p:cNvSpPr>
          <p:nvPr>
            <p:ph type="pic" idx="2"/>
          </p:nvPr>
        </p:nvSpPr>
        <p:spPr>
          <a:xfrm>
            <a:off x="519603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7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ส่วนหัวของส่วน">
  <p:cSld name="56_ส่วนหัวของส่วน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8"/>
          <p:cNvSpPr>
            <a:spLocks noGrp="1"/>
          </p:cNvSpPr>
          <p:nvPr>
            <p:ph type="pic" idx="2"/>
          </p:nvPr>
        </p:nvSpPr>
        <p:spPr>
          <a:xfrm>
            <a:off x="5670327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5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ส่วนหัวของส่วน">
  <p:cSld name="44_ส่วนหัวของส่วน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9"/>
          <p:cNvSpPr>
            <a:spLocks noGrp="1"/>
          </p:cNvSpPr>
          <p:nvPr>
            <p:ph type="pic" idx="2"/>
          </p:nvPr>
        </p:nvSpPr>
        <p:spPr>
          <a:xfrm>
            <a:off x="519603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5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ส่วนหัวของส่วน">
  <p:cSld name="55_ส่วนหัวของส่วน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0"/>
          <p:cNvSpPr>
            <a:spLocks noGrp="1"/>
          </p:cNvSpPr>
          <p:nvPr>
            <p:ph type="pic" idx="2"/>
          </p:nvPr>
        </p:nvSpPr>
        <p:spPr>
          <a:xfrm>
            <a:off x="5670327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6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1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ส่วนหัวของส่วน">
  <p:cSld name="43_ส่วนหัวของส่วน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2"/>
          <p:cNvSpPr>
            <a:spLocks noGrp="1"/>
          </p:cNvSpPr>
          <p:nvPr>
            <p:ph type="pic" idx="2"/>
          </p:nvPr>
        </p:nvSpPr>
        <p:spPr>
          <a:xfrm>
            <a:off x="519603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6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Add22">
  <p:cSld name="SlideAdd2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3"/>
          <p:cNvSpPr>
            <a:spLocks noGrp="1"/>
          </p:cNvSpPr>
          <p:nvPr>
            <p:ph type="pic" idx="2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6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ส่วนหัวของส่วน">
  <p:cSld name="54_ส่วนหัวของส่วน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4"/>
          <p:cNvSpPr>
            <a:spLocks noGrp="1"/>
          </p:cNvSpPr>
          <p:nvPr>
            <p:ph type="pic" idx="2"/>
          </p:nvPr>
        </p:nvSpPr>
        <p:spPr>
          <a:xfrm>
            <a:off x="5670327" y="0"/>
            <a:ext cx="6193042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6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>
  <p:cSld name="SLIDE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5"/>
          <p:cNvSpPr>
            <a:spLocks noGrp="1"/>
          </p:cNvSpPr>
          <p:nvPr>
            <p:ph type="pic" idx="2"/>
          </p:nvPr>
        </p:nvSpPr>
        <p:spPr>
          <a:xfrm>
            <a:off x="882316" y="753142"/>
            <a:ext cx="4025351" cy="5310773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6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ctrTitle"/>
          </p:nvPr>
        </p:nvSpPr>
        <p:spPr>
          <a:xfrm>
            <a:off x="1524000" y="2817467"/>
            <a:ext cx="91440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Font typeface="Calibri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50"/>
              <a:buFont typeface="Calibri"/>
              <a:buNone/>
              <a:defRPr sz="135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0">
  <p:cSld name="3_Title Slide 0">
    <p:bg>
      <p:bgPr>
        <a:gradFill>
          <a:gsLst>
            <a:gs pos="0">
              <a:srgbClr val="649A3F"/>
            </a:gs>
            <a:gs pos="70000">
              <a:srgbClr val="00B05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6"/>
          <p:cNvSpPr txBox="1">
            <a:spLocks noGrp="1"/>
          </p:cNvSpPr>
          <p:nvPr>
            <p:ph type="sldNum" idx="1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 0">
  <p:cSld name="15_Custom Layout 0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7"/>
          <p:cNvSpPr>
            <a:spLocks noGrp="1"/>
          </p:cNvSpPr>
          <p:nvPr>
            <p:ph type="pic" idx="2"/>
          </p:nvPr>
        </p:nvSpPr>
        <p:spPr>
          <a:xfrm>
            <a:off x="7779763" y="1129879"/>
            <a:ext cx="3650237" cy="274320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20000"/>
              </a:srgbClr>
            </a:outerShdw>
          </a:effectLst>
        </p:spPr>
      </p:sp>
      <p:sp>
        <p:nvSpPr>
          <p:cNvPr id="168" name="Google Shape;168;p67"/>
          <p:cNvSpPr>
            <a:spLocks noGrp="1"/>
          </p:cNvSpPr>
          <p:nvPr>
            <p:ph type="pic" idx="3"/>
          </p:nvPr>
        </p:nvSpPr>
        <p:spPr>
          <a:xfrm>
            <a:off x="3721770" y="1129879"/>
            <a:ext cx="3650237" cy="274320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20000"/>
              </a:srgbClr>
            </a:outerShdw>
          </a:effectLst>
        </p:spPr>
      </p:sp>
      <p:sp>
        <p:nvSpPr>
          <p:cNvPr id="169" name="Google Shape;169;p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0">
  <p:cSld name="4_Title Slide 0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8"/>
          <p:cNvSpPr>
            <a:spLocks noGrp="1"/>
          </p:cNvSpPr>
          <p:nvPr>
            <p:ph type="pic" idx="2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68"/>
          <p:cNvSpPr>
            <a:spLocks noGrp="1"/>
          </p:cNvSpPr>
          <p:nvPr>
            <p:ph type="pic" idx="3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68"/>
          <p:cNvSpPr txBox="1">
            <a:spLocks noGrp="1"/>
          </p:cNvSpPr>
          <p:nvPr>
            <p:ph type="sldNum" idx="1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0">
  <p:cSld name="46_Custom 0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9"/>
          <p:cNvSpPr>
            <a:spLocks noGrp="1"/>
          </p:cNvSpPr>
          <p:nvPr>
            <p:ph type="pic" idx="2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69"/>
          <p:cNvSpPr>
            <a:spLocks noGrp="1"/>
          </p:cNvSpPr>
          <p:nvPr>
            <p:ph type="pic" idx="3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69"/>
          <p:cNvSpPr>
            <a:spLocks noGrp="1"/>
          </p:cNvSpPr>
          <p:nvPr>
            <p:ph type="pic" idx="4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69"/>
          <p:cNvSpPr>
            <a:spLocks noGrp="1"/>
          </p:cNvSpPr>
          <p:nvPr>
            <p:ph type="pic" idx="5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6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0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/>
            <a:rect l="l" t="t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70"/>
          <p:cNvSpPr txBox="1">
            <a:spLocks noGrp="1"/>
          </p:cNvSpPr>
          <p:nvPr>
            <p:ph type="sldNum" idx="1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70"/>
          <p:cNvSpPr>
            <a:spLocks noGrp="1"/>
          </p:cNvSpPr>
          <p:nvPr>
            <p:ph type="pic" idx="2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70"/>
          <p:cNvSpPr>
            <a:spLocks noGrp="1"/>
          </p:cNvSpPr>
          <p:nvPr>
            <p:ph type="pic" idx="3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70"/>
          <p:cNvSpPr>
            <a:spLocks noGrp="1"/>
          </p:cNvSpPr>
          <p:nvPr>
            <p:ph type="pic" idx="4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0"/>
          <p:cNvSpPr>
            <a:spLocks noGrp="1"/>
          </p:cNvSpPr>
          <p:nvPr>
            <p:ph type="pic" idx="5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1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1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71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">
  <p:cSld name="43_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72"/>
          <p:cNvSpPr>
            <a:spLocks noGrp="1"/>
          </p:cNvSpPr>
          <p:nvPr>
            <p:ph type="pic" idx="2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7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73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3850977" y="613994"/>
            <a:ext cx="44900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3850977" y="613994"/>
            <a:ext cx="44900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0AF5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714588" y="1616710"/>
            <a:ext cx="107628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3850977" y="613994"/>
            <a:ext cx="44900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0AF5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609600" y="1600136"/>
            <a:ext cx="5384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6197600" y="1600136"/>
            <a:ext cx="5384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3850977" y="613994"/>
            <a:ext cx="44900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0AF5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3850977" y="613994"/>
            <a:ext cx="44900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F5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714588" y="1616710"/>
            <a:ext cx="107628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"/>
          <p:cNvSpPr/>
          <p:nvPr/>
        </p:nvSpPr>
        <p:spPr>
          <a:xfrm>
            <a:off x="266733" y="-58407"/>
            <a:ext cx="3853543" cy="6924461"/>
          </a:xfrm>
          <a:custGeom>
            <a:avLst/>
            <a:gdLst/>
            <a:ahLst/>
            <a:cxnLst/>
            <a:rect l="l" t="t" r="r" b="b"/>
            <a:pathLst>
              <a:path w="453" h="814" extrusionOk="0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w="9525" cap="flat" cmpd="dbl">
            <a:solidFill>
              <a:schemeClr val="lt1">
                <a:alpha val="36862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1355637" y="-58407"/>
            <a:ext cx="3853543" cy="6924461"/>
          </a:xfrm>
          <a:custGeom>
            <a:avLst/>
            <a:gdLst/>
            <a:ahLst/>
            <a:cxnLst/>
            <a:rect l="l" t="t" r="r" b="b"/>
            <a:pathLst>
              <a:path w="453" h="814" extrusionOk="0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w="9525" cap="flat" cmpd="dbl">
            <a:solidFill>
              <a:schemeClr val="lt1">
                <a:alpha val="36862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 txBox="1"/>
          <p:nvPr/>
        </p:nvSpPr>
        <p:spPr>
          <a:xfrm>
            <a:off x="4876800" y="3113529"/>
            <a:ext cx="846446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Процедура допинг-контроля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 txBox="1"/>
          <p:nvPr/>
        </p:nvSpPr>
        <p:spPr>
          <a:xfrm>
            <a:off x="4876800" y="1143000"/>
            <a:ext cx="10822215" cy="49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3556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забрать/найти документ, удостоверяющий его личность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10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41" name="Google Shape;341;p10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0"/>
          <p:cNvSpPr txBox="1"/>
          <p:nvPr/>
        </p:nvSpPr>
        <p:spPr>
          <a:xfrm>
            <a:off x="1370525" y="4613188"/>
            <a:ext cx="5562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представителя и/или переводчика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0" descr="Open passport. id document male photo page legal sample international passport template Premium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13386"/>
            <a:ext cx="4083803" cy="367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990" y="2757353"/>
            <a:ext cx="3325535" cy="332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"/>
          <p:cNvSpPr txBox="1"/>
          <p:nvPr/>
        </p:nvSpPr>
        <p:spPr>
          <a:xfrm>
            <a:off x="564731" y="1135804"/>
            <a:ext cx="10822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3556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церемонии награждения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11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52" name="Google Shape;352;p11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1"/>
          <p:cNvSpPr txBox="1"/>
          <p:nvPr/>
        </p:nvSpPr>
        <p:spPr>
          <a:xfrm>
            <a:off x="6149661" y="4785145"/>
            <a:ext cx="5181600" cy="9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пресс-конференции после соревнований</a:t>
            </a:r>
            <a:endParaRPr/>
          </a:p>
        </p:txBody>
      </p:sp>
      <p:pic>
        <p:nvPicPr>
          <p:cNvPr id="355" name="Google Shape;355;p11" descr="Gold trophy prize cup on podium illustration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1469" y="419900"/>
            <a:ext cx="3009100" cy="30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1378" y="3200400"/>
            <a:ext cx="3009099" cy="300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2" descr="https://karelinform.ru/attachments/5ecf518ecb7ace7ab80afdd59b713423b9f30fb3/store/fill/1200/630/63dae1b7aea8346215c9f5e9732622d4709559e7135b6185fa105bb64e7a/0220b9d888819683c4283e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4536397"/>
            <a:ext cx="4054690" cy="212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2"/>
          <p:cNvSpPr txBox="1"/>
          <p:nvPr/>
        </p:nvSpPr>
        <p:spPr>
          <a:xfrm>
            <a:off x="4863662" y="241821"/>
            <a:ext cx="28955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ru-RU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Модификации</a:t>
            </a:r>
            <a:endParaRPr/>
          </a:p>
        </p:txBody>
      </p:sp>
      <p:pic>
        <p:nvPicPr>
          <p:cNvPr id="363" name="Google Shape;363;p12" descr="http://www.vmichurinske.ru/uploads/contents/265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0299" y="2975691"/>
            <a:ext cx="3124200" cy="208149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2"/>
          <p:cNvSpPr txBox="1"/>
          <p:nvPr/>
        </p:nvSpPr>
        <p:spPr>
          <a:xfrm>
            <a:off x="2514600" y="1287606"/>
            <a:ext cx="8991600" cy="137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Noto Sans Symbols"/>
              <a:buChar char="▪"/>
            </a:pP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спортсмены с инвалидностью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Noto Sans Symbols"/>
              <a:buChar char="▪"/>
            </a:pP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несовершеннолетние спортсмены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F5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 txBox="1"/>
          <p:nvPr/>
        </p:nvSpPr>
        <p:spPr>
          <a:xfrm>
            <a:off x="533535" y="3393038"/>
            <a:ext cx="556755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ru-RU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присутствие представителя спортсмена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всех этапах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процедуры допинг-контроля</a:t>
            </a:r>
            <a:endParaRPr/>
          </a:p>
        </p:txBody>
      </p:sp>
      <p:grpSp>
        <p:nvGrpSpPr>
          <p:cNvPr id="366" name="Google Shape;366;p1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67" name="Google Shape;367;p1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/>
          <p:nvPr/>
        </p:nvSpPr>
        <p:spPr>
          <a:xfrm>
            <a:off x="1219200" y="5288105"/>
            <a:ext cx="9906000" cy="97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68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Отказ или иное уклонение от сдачи пробы является </a:t>
            </a:r>
            <a:r>
              <a:rPr lang="ru-RU" sz="3168" b="1" i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нарушением антидопинговых правил</a:t>
            </a:r>
            <a:r>
              <a:rPr lang="ru-RU" sz="3168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374" name="Google Shape;374;p13"/>
          <p:cNvSpPr txBox="1"/>
          <p:nvPr/>
        </p:nvSpPr>
        <p:spPr>
          <a:xfrm>
            <a:off x="5486400" y="1752600"/>
            <a:ext cx="5334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Кодексе 2021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четко прописана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обязанность спортсмена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 любое время </a:t>
            </a: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быть доступным для тестирования</a:t>
            </a:r>
            <a:endParaRPr/>
          </a:p>
        </p:txBody>
      </p:sp>
      <p:pic>
        <p:nvPicPr>
          <p:cNvPr id="375" name="Google Shape;375;p13" descr="Рисунок 1"/>
          <p:cNvPicPr preferRelativeResize="0"/>
          <p:nvPr/>
        </p:nvPicPr>
        <p:blipFill rotWithShape="1">
          <a:blip r:embed="rId3">
            <a:alphaModFix/>
          </a:blip>
          <a:srcRect l="30507" t="25851" r="30510" b="22701"/>
          <a:stretch/>
        </p:blipFill>
        <p:spPr>
          <a:xfrm>
            <a:off x="533400" y="1289478"/>
            <a:ext cx="4724400" cy="35081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1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77" name="Google Shape;377;p1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"/>
          <p:cNvSpPr/>
          <p:nvPr/>
        </p:nvSpPr>
        <p:spPr>
          <a:xfrm>
            <a:off x="7415393" y="1444516"/>
            <a:ext cx="3524067" cy="527821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4338" y="1452431"/>
            <a:ext cx="3663703" cy="527821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4"/>
          <p:cNvSpPr/>
          <p:nvPr/>
        </p:nvSpPr>
        <p:spPr>
          <a:xfrm>
            <a:off x="1883577" y="1452431"/>
            <a:ext cx="3663702" cy="5278216"/>
          </a:xfrm>
          <a:custGeom>
            <a:avLst/>
            <a:gdLst/>
            <a:ahLst/>
            <a:cxnLst/>
            <a:rect l="l" t="t" r="r" b="b"/>
            <a:pathLst>
              <a:path w="3363595" h="4753610" extrusionOk="0">
                <a:moveTo>
                  <a:pt x="0" y="4753356"/>
                </a:moveTo>
                <a:lnTo>
                  <a:pt x="3363467" y="4753356"/>
                </a:lnTo>
                <a:lnTo>
                  <a:pt x="3363467" y="0"/>
                </a:lnTo>
                <a:lnTo>
                  <a:pt x="0" y="0"/>
                </a:lnTo>
                <a:lnTo>
                  <a:pt x="0" y="4753356"/>
                </a:lnTo>
                <a:close/>
              </a:path>
            </a:pathLst>
          </a:custGeom>
          <a:noFill/>
          <a:ln w="9525" cap="flat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4"/>
          <p:cNvSpPr/>
          <p:nvPr/>
        </p:nvSpPr>
        <p:spPr>
          <a:xfrm>
            <a:off x="7403827" y="1371600"/>
            <a:ext cx="3469004" cy="5351131"/>
          </a:xfrm>
          <a:custGeom>
            <a:avLst/>
            <a:gdLst/>
            <a:ahLst/>
            <a:cxnLst/>
            <a:rect l="l" t="t" r="r" b="b"/>
            <a:pathLst>
              <a:path w="3413759" h="4825365" extrusionOk="0">
                <a:moveTo>
                  <a:pt x="0" y="4824984"/>
                </a:moveTo>
                <a:lnTo>
                  <a:pt x="3413760" y="4824984"/>
                </a:lnTo>
                <a:lnTo>
                  <a:pt x="3413760" y="0"/>
                </a:lnTo>
                <a:lnTo>
                  <a:pt x="0" y="0"/>
                </a:lnTo>
                <a:lnTo>
                  <a:pt x="0" y="4824984"/>
                </a:lnTo>
                <a:close/>
              </a:path>
            </a:pathLst>
          </a:custGeom>
          <a:noFill/>
          <a:ln w="9525" cap="flat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2057400" y="5556017"/>
            <a:ext cx="3176270" cy="312420"/>
          </a:xfrm>
          <a:custGeom>
            <a:avLst/>
            <a:gdLst/>
            <a:ahLst/>
            <a:cxnLst/>
            <a:rect l="l" t="t" r="r" b="b"/>
            <a:pathLst>
              <a:path w="3176270" h="312420" extrusionOk="0">
                <a:moveTo>
                  <a:pt x="0" y="156210"/>
                </a:moveTo>
                <a:lnTo>
                  <a:pt x="30366" y="125664"/>
                </a:lnTo>
                <a:lnTo>
                  <a:pt x="67232" y="111108"/>
                </a:lnTo>
                <a:lnTo>
                  <a:pt x="117583" y="97126"/>
                </a:lnTo>
                <a:lnTo>
                  <a:pt x="180692" y="83789"/>
                </a:lnTo>
                <a:lnTo>
                  <a:pt x="255830" y="71169"/>
                </a:lnTo>
                <a:lnTo>
                  <a:pt x="297683" y="65150"/>
                </a:lnTo>
                <a:lnTo>
                  <a:pt x="342270" y="59338"/>
                </a:lnTo>
                <a:lnTo>
                  <a:pt x="389501" y="53740"/>
                </a:lnTo>
                <a:lnTo>
                  <a:pt x="439285" y="48367"/>
                </a:lnTo>
                <a:lnTo>
                  <a:pt x="491530" y="43227"/>
                </a:lnTo>
                <a:lnTo>
                  <a:pt x="546146" y="38329"/>
                </a:lnTo>
                <a:lnTo>
                  <a:pt x="603041" y="33681"/>
                </a:lnTo>
                <a:lnTo>
                  <a:pt x="662125" y="29294"/>
                </a:lnTo>
                <a:lnTo>
                  <a:pt x="723308" y="25176"/>
                </a:lnTo>
                <a:lnTo>
                  <a:pt x="786496" y="21335"/>
                </a:lnTo>
                <a:lnTo>
                  <a:pt x="851601" y="17782"/>
                </a:lnTo>
                <a:lnTo>
                  <a:pt x="918531" y="14524"/>
                </a:lnTo>
                <a:lnTo>
                  <a:pt x="987194" y="11572"/>
                </a:lnTo>
                <a:lnTo>
                  <a:pt x="1057501" y="8933"/>
                </a:lnTo>
                <a:lnTo>
                  <a:pt x="1129359" y="6616"/>
                </a:lnTo>
                <a:lnTo>
                  <a:pt x="1202679" y="4632"/>
                </a:lnTo>
                <a:lnTo>
                  <a:pt x="1277368" y="2988"/>
                </a:lnTo>
                <a:lnTo>
                  <a:pt x="1353337" y="1694"/>
                </a:lnTo>
                <a:lnTo>
                  <a:pt x="1430493" y="759"/>
                </a:lnTo>
                <a:lnTo>
                  <a:pt x="1508747" y="191"/>
                </a:lnTo>
                <a:lnTo>
                  <a:pt x="1588008" y="0"/>
                </a:lnTo>
                <a:lnTo>
                  <a:pt x="1667268" y="191"/>
                </a:lnTo>
                <a:lnTo>
                  <a:pt x="1745522" y="759"/>
                </a:lnTo>
                <a:lnTo>
                  <a:pt x="1822678" y="1694"/>
                </a:lnTo>
                <a:lnTo>
                  <a:pt x="1898647" y="2988"/>
                </a:lnTo>
                <a:lnTo>
                  <a:pt x="1973336" y="4632"/>
                </a:lnTo>
                <a:lnTo>
                  <a:pt x="2046656" y="6616"/>
                </a:lnTo>
                <a:lnTo>
                  <a:pt x="2118514" y="8933"/>
                </a:lnTo>
                <a:lnTo>
                  <a:pt x="2188821" y="11572"/>
                </a:lnTo>
                <a:lnTo>
                  <a:pt x="2257484" y="14524"/>
                </a:lnTo>
                <a:lnTo>
                  <a:pt x="2324414" y="17782"/>
                </a:lnTo>
                <a:lnTo>
                  <a:pt x="2389519" y="21336"/>
                </a:lnTo>
                <a:lnTo>
                  <a:pt x="2452707" y="25176"/>
                </a:lnTo>
                <a:lnTo>
                  <a:pt x="2513890" y="29294"/>
                </a:lnTo>
                <a:lnTo>
                  <a:pt x="2572974" y="33681"/>
                </a:lnTo>
                <a:lnTo>
                  <a:pt x="2629869" y="38329"/>
                </a:lnTo>
                <a:lnTo>
                  <a:pt x="2684485" y="43227"/>
                </a:lnTo>
                <a:lnTo>
                  <a:pt x="2736730" y="48367"/>
                </a:lnTo>
                <a:lnTo>
                  <a:pt x="2786514" y="53740"/>
                </a:lnTo>
                <a:lnTo>
                  <a:pt x="2833745" y="59338"/>
                </a:lnTo>
                <a:lnTo>
                  <a:pt x="2878332" y="65150"/>
                </a:lnTo>
                <a:lnTo>
                  <a:pt x="2920185" y="71169"/>
                </a:lnTo>
                <a:lnTo>
                  <a:pt x="2959212" y="77385"/>
                </a:lnTo>
                <a:lnTo>
                  <a:pt x="3028427" y="90372"/>
                </a:lnTo>
                <a:lnTo>
                  <a:pt x="3085248" y="104041"/>
                </a:lnTo>
                <a:lnTo>
                  <a:pt x="3128947" y="118319"/>
                </a:lnTo>
                <a:lnTo>
                  <a:pt x="3168303" y="140722"/>
                </a:lnTo>
                <a:lnTo>
                  <a:pt x="3176016" y="156210"/>
                </a:lnTo>
                <a:lnTo>
                  <a:pt x="3174072" y="164003"/>
                </a:lnTo>
                <a:lnTo>
                  <a:pt x="3128947" y="194100"/>
                </a:lnTo>
                <a:lnTo>
                  <a:pt x="3085248" y="208378"/>
                </a:lnTo>
                <a:lnTo>
                  <a:pt x="3028427" y="222047"/>
                </a:lnTo>
                <a:lnTo>
                  <a:pt x="2959212" y="235034"/>
                </a:lnTo>
                <a:lnTo>
                  <a:pt x="2920185" y="241250"/>
                </a:lnTo>
                <a:lnTo>
                  <a:pt x="2878332" y="247269"/>
                </a:lnTo>
                <a:lnTo>
                  <a:pt x="2833745" y="253081"/>
                </a:lnTo>
                <a:lnTo>
                  <a:pt x="2786514" y="258679"/>
                </a:lnTo>
                <a:lnTo>
                  <a:pt x="2736730" y="264052"/>
                </a:lnTo>
                <a:lnTo>
                  <a:pt x="2684485" y="269192"/>
                </a:lnTo>
                <a:lnTo>
                  <a:pt x="2629869" y="274090"/>
                </a:lnTo>
                <a:lnTo>
                  <a:pt x="2572974" y="278738"/>
                </a:lnTo>
                <a:lnTo>
                  <a:pt x="2513890" y="283125"/>
                </a:lnTo>
                <a:lnTo>
                  <a:pt x="2452707" y="287243"/>
                </a:lnTo>
                <a:lnTo>
                  <a:pt x="2389519" y="291084"/>
                </a:lnTo>
                <a:lnTo>
                  <a:pt x="2324414" y="294637"/>
                </a:lnTo>
                <a:lnTo>
                  <a:pt x="2257484" y="297895"/>
                </a:lnTo>
                <a:lnTo>
                  <a:pt x="2188821" y="300847"/>
                </a:lnTo>
                <a:lnTo>
                  <a:pt x="2118514" y="303486"/>
                </a:lnTo>
                <a:lnTo>
                  <a:pt x="2046656" y="305803"/>
                </a:lnTo>
                <a:lnTo>
                  <a:pt x="1973336" y="307787"/>
                </a:lnTo>
                <a:lnTo>
                  <a:pt x="1898647" y="309431"/>
                </a:lnTo>
                <a:lnTo>
                  <a:pt x="1822678" y="310725"/>
                </a:lnTo>
                <a:lnTo>
                  <a:pt x="1745522" y="311660"/>
                </a:lnTo>
                <a:lnTo>
                  <a:pt x="1667268" y="312228"/>
                </a:lnTo>
                <a:lnTo>
                  <a:pt x="1588008" y="312420"/>
                </a:lnTo>
                <a:lnTo>
                  <a:pt x="1508747" y="312228"/>
                </a:lnTo>
                <a:lnTo>
                  <a:pt x="1430493" y="311660"/>
                </a:lnTo>
                <a:lnTo>
                  <a:pt x="1353337" y="310725"/>
                </a:lnTo>
                <a:lnTo>
                  <a:pt x="1277368" y="309431"/>
                </a:lnTo>
                <a:lnTo>
                  <a:pt x="1202679" y="307787"/>
                </a:lnTo>
                <a:lnTo>
                  <a:pt x="1129359" y="305803"/>
                </a:lnTo>
                <a:lnTo>
                  <a:pt x="1057501" y="303486"/>
                </a:lnTo>
                <a:lnTo>
                  <a:pt x="987194" y="300847"/>
                </a:lnTo>
                <a:lnTo>
                  <a:pt x="918531" y="297895"/>
                </a:lnTo>
                <a:lnTo>
                  <a:pt x="851601" y="294637"/>
                </a:lnTo>
                <a:lnTo>
                  <a:pt x="786496" y="291083"/>
                </a:lnTo>
                <a:lnTo>
                  <a:pt x="723308" y="287243"/>
                </a:lnTo>
                <a:lnTo>
                  <a:pt x="662125" y="283125"/>
                </a:lnTo>
                <a:lnTo>
                  <a:pt x="603041" y="278738"/>
                </a:lnTo>
                <a:lnTo>
                  <a:pt x="546146" y="274090"/>
                </a:lnTo>
                <a:lnTo>
                  <a:pt x="491530" y="269192"/>
                </a:lnTo>
                <a:lnTo>
                  <a:pt x="439285" y="264052"/>
                </a:lnTo>
                <a:lnTo>
                  <a:pt x="389501" y="258679"/>
                </a:lnTo>
                <a:lnTo>
                  <a:pt x="342270" y="253081"/>
                </a:lnTo>
                <a:lnTo>
                  <a:pt x="297683" y="247269"/>
                </a:lnTo>
                <a:lnTo>
                  <a:pt x="255830" y="241250"/>
                </a:lnTo>
                <a:lnTo>
                  <a:pt x="216803" y="235034"/>
                </a:lnTo>
                <a:lnTo>
                  <a:pt x="147588" y="222047"/>
                </a:lnTo>
                <a:lnTo>
                  <a:pt x="90767" y="208378"/>
                </a:lnTo>
                <a:lnTo>
                  <a:pt x="47068" y="194100"/>
                </a:lnTo>
                <a:lnTo>
                  <a:pt x="7712" y="171697"/>
                </a:lnTo>
                <a:lnTo>
                  <a:pt x="0" y="156210"/>
                </a:lnTo>
                <a:close/>
              </a:path>
            </a:pathLst>
          </a:custGeom>
          <a:noFill/>
          <a:ln w="121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7515904" y="2835166"/>
            <a:ext cx="3244850" cy="685800"/>
          </a:xfrm>
          <a:prstGeom prst="rect">
            <a:avLst/>
          </a:prstGeom>
          <a:noFill/>
          <a:ln w="121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92400" rIns="0" bIns="0" anchor="t" anchorCtr="0">
            <a:spAutoFit/>
          </a:bodyPr>
          <a:lstStyle/>
          <a:p>
            <a:pPr marL="0" marR="21018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4"/>
          <p:cNvSpPr/>
          <p:nvPr/>
        </p:nvSpPr>
        <p:spPr>
          <a:xfrm>
            <a:off x="7595089" y="3679934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120000" extrusionOk="0">
                <a:moveTo>
                  <a:pt x="0" y="0"/>
                </a:moveTo>
                <a:lnTo>
                  <a:pt x="2909824" y="0"/>
                </a:lnTo>
              </a:path>
            </a:pathLst>
          </a:custGeom>
          <a:noFill/>
          <a:ln w="19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4"/>
          <p:cNvSpPr/>
          <p:nvPr/>
        </p:nvSpPr>
        <p:spPr>
          <a:xfrm>
            <a:off x="7576801" y="5412722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120000" extrusionOk="0">
                <a:moveTo>
                  <a:pt x="0" y="0"/>
                </a:moveTo>
                <a:lnTo>
                  <a:pt x="2909824" y="0"/>
                </a:lnTo>
              </a:path>
            </a:pathLst>
          </a:custGeom>
          <a:noFill/>
          <a:ln w="19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7615944" y="3679554"/>
            <a:ext cx="2929255" cy="1733550"/>
          </a:xfrm>
          <a:custGeom>
            <a:avLst/>
            <a:gdLst/>
            <a:ahLst/>
            <a:cxnLst/>
            <a:rect l="l" t="t" r="r" b="b"/>
            <a:pathLst>
              <a:path w="2929254" h="1733550" extrusionOk="0">
                <a:moveTo>
                  <a:pt x="0" y="1733550"/>
                </a:moveTo>
                <a:lnTo>
                  <a:pt x="2928874" y="0"/>
                </a:lnTo>
              </a:path>
            </a:pathLst>
          </a:custGeom>
          <a:noFill/>
          <a:ln w="19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7348427" y="5772224"/>
            <a:ext cx="3469004" cy="437515"/>
          </a:xfrm>
          <a:custGeom>
            <a:avLst/>
            <a:gdLst/>
            <a:ahLst/>
            <a:cxnLst/>
            <a:rect l="l" t="t" r="r" b="b"/>
            <a:pathLst>
              <a:path w="3469004" h="437514" extrusionOk="0">
                <a:moveTo>
                  <a:pt x="0" y="218694"/>
                </a:moveTo>
                <a:lnTo>
                  <a:pt x="26473" y="180419"/>
                </a:lnTo>
                <a:lnTo>
                  <a:pt x="79346" y="153107"/>
                </a:lnTo>
                <a:lnTo>
                  <a:pt x="129261" y="135697"/>
                </a:lnTo>
                <a:lnTo>
                  <a:pt x="190250" y="119007"/>
                </a:lnTo>
                <a:lnTo>
                  <a:pt x="261750" y="103110"/>
                </a:lnTo>
                <a:lnTo>
                  <a:pt x="301266" y="95480"/>
                </a:lnTo>
                <a:lnTo>
                  <a:pt x="343197" y="88075"/>
                </a:lnTo>
                <a:lnTo>
                  <a:pt x="387475" y="80904"/>
                </a:lnTo>
                <a:lnTo>
                  <a:pt x="434027" y="73975"/>
                </a:lnTo>
                <a:lnTo>
                  <a:pt x="482784" y="67297"/>
                </a:lnTo>
                <a:lnTo>
                  <a:pt x="533676" y="60879"/>
                </a:lnTo>
                <a:lnTo>
                  <a:pt x="586631" y="54731"/>
                </a:lnTo>
                <a:lnTo>
                  <a:pt x="641579" y="48861"/>
                </a:lnTo>
                <a:lnTo>
                  <a:pt x="698451" y="43277"/>
                </a:lnTo>
                <a:lnTo>
                  <a:pt x="757174" y="37990"/>
                </a:lnTo>
                <a:lnTo>
                  <a:pt x="817679" y="33007"/>
                </a:lnTo>
                <a:lnTo>
                  <a:pt x="879896" y="28338"/>
                </a:lnTo>
                <a:lnTo>
                  <a:pt x="943753" y="23991"/>
                </a:lnTo>
                <a:lnTo>
                  <a:pt x="1009180" y="19975"/>
                </a:lnTo>
                <a:lnTo>
                  <a:pt x="1076108" y="16300"/>
                </a:lnTo>
                <a:lnTo>
                  <a:pt x="1144464" y="12974"/>
                </a:lnTo>
                <a:lnTo>
                  <a:pt x="1214179" y="10005"/>
                </a:lnTo>
                <a:lnTo>
                  <a:pt x="1285183" y="7404"/>
                </a:lnTo>
                <a:lnTo>
                  <a:pt x="1357405" y="5179"/>
                </a:lnTo>
                <a:lnTo>
                  <a:pt x="1430773" y="3338"/>
                </a:lnTo>
                <a:lnTo>
                  <a:pt x="1505219" y="1891"/>
                </a:lnTo>
                <a:lnTo>
                  <a:pt x="1580671" y="846"/>
                </a:lnTo>
                <a:lnTo>
                  <a:pt x="1657058" y="213"/>
                </a:lnTo>
                <a:lnTo>
                  <a:pt x="1734311" y="0"/>
                </a:lnTo>
                <a:lnTo>
                  <a:pt x="1811565" y="213"/>
                </a:lnTo>
                <a:lnTo>
                  <a:pt x="1887952" y="846"/>
                </a:lnTo>
                <a:lnTo>
                  <a:pt x="1963404" y="1891"/>
                </a:lnTo>
                <a:lnTo>
                  <a:pt x="2037850" y="3338"/>
                </a:lnTo>
                <a:lnTo>
                  <a:pt x="2111218" y="5179"/>
                </a:lnTo>
                <a:lnTo>
                  <a:pt x="2183440" y="7404"/>
                </a:lnTo>
                <a:lnTo>
                  <a:pt x="2254444" y="10005"/>
                </a:lnTo>
                <a:lnTo>
                  <a:pt x="2324159" y="12974"/>
                </a:lnTo>
                <a:lnTo>
                  <a:pt x="2392515" y="16300"/>
                </a:lnTo>
                <a:lnTo>
                  <a:pt x="2459443" y="19975"/>
                </a:lnTo>
                <a:lnTo>
                  <a:pt x="2524870" y="23991"/>
                </a:lnTo>
                <a:lnTo>
                  <a:pt x="2588727" y="28338"/>
                </a:lnTo>
                <a:lnTo>
                  <a:pt x="2650944" y="33007"/>
                </a:lnTo>
                <a:lnTo>
                  <a:pt x="2711449" y="37990"/>
                </a:lnTo>
                <a:lnTo>
                  <a:pt x="2770172" y="43277"/>
                </a:lnTo>
                <a:lnTo>
                  <a:pt x="2827044" y="48861"/>
                </a:lnTo>
                <a:lnTo>
                  <a:pt x="2881992" y="54731"/>
                </a:lnTo>
                <a:lnTo>
                  <a:pt x="2934947" y="60879"/>
                </a:lnTo>
                <a:lnTo>
                  <a:pt x="2985839" y="67297"/>
                </a:lnTo>
                <a:lnTo>
                  <a:pt x="3034596" y="73975"/>
                </a:lnTo>
                <a:lnTo>
                  <a:pt x="3081148" y="80904"/>
                </a:lnTo>
                <a:lnTo>
                  <a:pt x="3125426" y="88075"/>
                </a:lnTo>
                <a:lnTo>
                  <a:pt x="3167357" y="95480"/>
                </a:lnTo>
                <a:lnTo>
                  <a:pt x="3206873" y="103110"/>
                </a:lnTo>
                <a:lnTo>
                  <a:pt x="3278373" y="119007"/>
                </a:lnTo>
                <a:lnTo>
                  <a:pt x="3339362" y="135697"/>
                </a:lnTo>
                <a:lnTo>
                  <a:pt x="3389277" y="153107"/>
                </a:lnTo>
                <a:lnTo>
                  <a:pt x="3427553" y="171167"/>
                </a:lnTo>
                <a:lnTo>
                  <a:pt x="3461911" y="199320"/>
                </a:lnTo>
                <a:lnTo>
                  <a:pt x="3468624" y="218694"/>
                </a:lnTo>
                <a:lnTo>
                  <a:pt x="3466934" y="228435"/>
                </a:lnTo>
                <a:lnTo>
                  <a:pt x="3427553" y="266220"/>
                </a:lnTo>
                <a:lnTo>
                  <a:pt x="3389277" y="284280"/>
                </a:lnTo>
                <a:lnTo>
                  <a:pt x="3339362" y="301690"/>
                </a:lnTo>
                <a:lnTo>
                  <a:pt x="3278373" y="318380"/>
                </a:lnTo>
                <a:lnTo>
                  <a:pt x="3206873" y="334277"/>
                </a:lnTo>
                <a:lnTo>
                  <a:pt x="3167357" y="341907"/>
                </a:lnTo>
                <a:lnTo>
                  <a:pt x="3125426" y="349312"/>
                </a:lnTo>
                <a:lnTo>
                  <a:pt x="3081148" y="356483"/>
                </a:lnTo>
                <a:lnTo>
                  <a:pt x="3034596" y="363412"/>
                </a:lnTo>
                <a:lnTo>
                  <a:pt x="2985839" y="370090"/>
                </a:lnTo>
                <a:lnTo>
                  <a:pt x="2934947" y="376508"/>
                </a:lnTo>
                <a:lnTo>
                  <a:pt x="2881992" y="382656"/>
                </a:lnTo>
                <a:lnTo>
                  <a:pt x="2827044" y="388526"/>
                </a:lnTo>
                <a:lnTo>
                  <a:pt x="2770172" y="394110"/>
                </a:lnTo>
                <a:lnTo>
                  <a:pt x="2711449" y="399397"/>
                </a:lnTo>
                <a:lnTo>
                  <a:pt x="2650944" y="404380"/>
                </a:lnTo>
                <a:lnTo>
                  <a:pt x="2588727" y="409049"/>
                </a:lnTo>
                <a:lnTo>
                  <a:pt x="2524870" y="413396"/>
                </a:lnTo>
                <a:lnTo>
                  <a:pt x="2459443" y="417412"/>
                </a:lnTo>
                <a:lnTo>
                  <a:pt x="2392515" y="421087"/>
                </a:lnTo>
                <a:lnTo>
                  <a:pt x="2324159" y="424413"/>
                </a:lnTo>
                <a:lnTo>
                  <a:pt x="2254444" y="427382"/>
                </a:lnTo>
                <a:lnTo>
                  <a:pt x="2183440" y="429983"/>
                </a:lnTo>
                <a:lnTo>
                  <a:pt x="2111218" y="432208"/>
                </a:lnTo>
                <a:lnTo>
                  <a:pt x="2037850" y="434049"/>
                </a:lnTo>
                <a:lnTo>
                  <a:pt x="1963404" y="435496"/>
                </a:lnTo>
                <a:lnTo>
                  <a:pt x="1887952" y="436541"/>
                </a:lnTo>
                <a:lnTo>
                  <a:pt x="1811565" y="437174"/>
                </a:lnTo>
                <a:lnTo>
                  <a:pt x="1734311" y="437388"/>
                </a:lnTo>
                <a:lnTo>
                  <a:pt x="1657058" y="437174"/>
                </a:lnTo>
                <a:lnTo>
                  <a:pt x="1580671" y="436541"/>
                </a:lnTo>
                <a:lnTo>
                  <a:pt x="1505219" y="435496"/>
                </a:lnTo>
                <a:lnTo>
                  <a:pt x="1430773" y="434049"/>
                </a:lnTo>
                <a:lnTo>
                  <a:pt x="1357405" y="432208"/>
                </a:lnTo>
                <a:lnTo>
                  <a:pt x="1285183" y="429983"/>
                </a:lnTo>
                <a:lnTo>
                  <a:pt x="1214179" y="427382"/>
                </a:lnTo>
                <a:lnTo>
                  <a:pt x="1144464" y="424413"/>
                </a:lnTo>
                <a:lnTo>
                  <a:pt x="1076108" y="421087"/>
                </a:lnTo>
                <a:lnTo>
                  <a:pt x="1009180" y="417412"/>
                </a:lnTo>
                <a:lnTo>
                  <a:pt x="943753" y="413396"/>
                </a:lnTo>
                <a:lnTo>
                  <a:pt x="879896" y="409049"/>
                </a:lnTo>
                <a:lnTo>
                  <a:pt x="817679" y="404380"/>
                </a:lnTo>
                <a:lnTo>
                  <a:pt x="757174" y="399397"/>
                </a:lnTo>
                <a:lnTo>
                  <a:pt x="698451" y="394110"/>
                </a:lnTo>
                <a:lnTo>
                  <a:pt x="641579" y="388526"/>
                </a:lnTo>
                <a:lnTo>
                  <a:pt x="586631" y="382656"/>
                </a:lnTo>
                <a:lnTo>
                  <a:pt x="533676" y="376508"/>
                </a:lnTo>
                <a:lnTo>
                  <a:pt x="482784" y="370090"/>
                </a:lnTo>
                <a:lnTo>
                  <a:pt x="434027" y="363412"/>
                </a:lnTo>
                <a:lnTo>
                  <a:pt x="387475" y="356483"/>
                </a:lnTo>
                <a:lnTo>
                  <a:pt x="343197" y="349312"/>
                </a:lnTo>
                <a:lnTo>
                  <a:pt x="301266" y="341907"/>
                </a:lnTo>
                <a:lnTo>
                  <a:pt x="261750" y="334277"/>
                </a:lnTo>
                <a:lnTo>
                  <a:pt x="190250" y="318380"/>
                </a:lnTo>
                <a:lnTo>
                  <a:pt x="129261" y="301690"/>
                </a:lnTo>
                <a:lnTo>
                  <a:pt x="79346" y="284280"/>
                </a:lnTo>
                <a:lnTo>
                  <a:pt x="41070" y="266220"/>
                </a:lnTo>
                <a:lnTo>
                  <a:pt x="6712" y="238067"/>
                </a:lnTo>
                <a:lnTo>
                  <a:pt x="0" y="218694"/>
                </a:lnTo>
                <a:close/>
              </a:path>
            </a:pathLst>
          </a:custGeom>
          <a:noFill/>
          <a:ln w="121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4"/>
          <p:cNvSpPr txBox="1"/>
          <p:nvPr/>
        </p:nvSpPr>
        <p:spPr>
          <a:xfrm>
            <a:off x="1622399" y="648261"/>
            <a:ext cx="9143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Заполнение протоколов допинг-контроля</a:t>
            </a:r>
            <a:endParaRPr/>
          </a:p>
        </p:txBody>
      </p:sp>
      <p:sp>
        <p:nvSpPr>
          <p:cNvPr id="394" name="Google Shape;394;p14"/>
          <p:cNvSpPr/>
          <p:nvPr/>
        </p:nvSpPr>
        <p:spPr>
          <a:xfrm>
            <a:off x="2127293" y="4800600"/>
            <a:ext cx="3176270" cy="312420"/>
          </a:xfrm>
          <a:custGeom>
            <a:avLst/>
            <a:gdLst/>
            <a:ahLst/>
            <a:cxnLst/>
            <a:rect l="l" t="t" r="r" b="b"/>
            <a:pathLst>
              <a:path w="3176270" h="312420" extrusionOk="0">
                <a:moveTo>
                  <a:pt x="0" y="156210"/>
                </a:moveTo>
                <a:lnTo>
                  <a:pt x="30366" y="125664"/>
                </a:lnTo>
                <a:lnTo>
                  <a:pt x="67232" y="111108"/>
                </a:lnTo>
                <a:lnTo>
                  <a:pt x="117583" y="97126"/>
                </a:lnTo>
                <a:lnTo>
                  <a:pt x="180692" y="83789"/>
                </a:lnTo>
                <a:lnTo>
                  <a:pt x="255830" y="71169"/>
                </a:lnTo>
                <a:lnTo>
                  <a:pt x="297683" y="65150"/>
                </a:lnTo>
                <a:lnTo>
                  <a:pt x="342270" y="59338"/>
                </a:lnTo>
                <a:lnTo>
                  <a:pt x="389501" y="53740"/>
                </a:lnTo>
                <a:lnTo>
                  <a:pt x="439285" y="48367"/>
                </a:lnTo>
                <a:lnTo>
                  <a:pt x="491530" y="43227"/>
                </a:lnTo>
                <a:lnTo>
                  <a:pt x="546146" y="38329"/>
                </a:lnTo>
                <a:lnTo>
                  <a:pt x="603041" y="33681"/>
                </a:lnTo>
                <a:lnTo>
                  <a:pt x="662125" y="29294"/>
                </a:lnTo>
                <a:lnTo>
                  <a:pt x="723308" y="25176"/>
                </a:lnTo>
                <a:lnTo>
                  <a:pt x="786496" y="21335"/>
                </a:lnTo>
                <a:lnTo>
                  <a:pt x="851601" y="17782"/>
                </a:lnTo>
                <a:lnTo>
                  <a:pt x="918531" y="14524"/>
                </a:lnTo>
                <a:lnTo>
                  <a:pt x="987194" y="11572"/>
                </a:lnTo>
                <a:lnTo>
                  <a:pt x="1057501" y="8933"/>
                </a:lnTo>
                <a:lnTo>
                  <a:pt x="1129359" y="6616"/>
                </a:lnTo>
                <a:lnTo>
                  <a:pt x="1202679" y="4632"/>
                </a:lnTo>
                <a:lnTo>
                  <a:pt x="1277368" y="2988"/>
                </a:lnTo>
                <a:lnTo>
                  <a:pt x="1353337" y="1694"/>
                </a:lnTo>
                <a:lnTo>
                  <a:pt x="1430493" y="759"/>
                </a:lnTo>
                <a:lnTo>
                  <a:pt x="1508747" y="191"/>
                </a:lnTo>
                <a:lnTo>
                  <a:pt x="1588008" y="0"/>
                </a:lnTo>
                <a:lnTo>
                  <a:pt x="1667268" y="191"/>
                </a:lnTo>
                <a:lnTo>
                  <a:pt x="1745522" y="759"/>
                </a:lnTo>
                <a:lnTo>
                  <a:pt x="1822678" y="1694"/>
                </a:lnTo>
                <a:lnTo>
                  <a:pt x="1898647" y="2988"/>
                </a:lnTo>
                <a:lnTo>
                  <a:pt x="1973336" y="4632"/>
                </a:lnTo>
                <a:lnTo>
                  <a:pt x="2046656" y="6616"/>
                </a:lnTo>
                <a:lnTo>
                  <a:pt x="2118514" y="8933"/>
                </a:lnTo>
                <a:lnTo>
                  <a:pt x="2188821" y="11572"/>
                </a:lnTo>
                <a:lnTo>
                  <a:pt x="2257484" y="14524"/>
                </a:lnTo>
                <a:lnTo>
                  <a:pt x="2324414" y="17782"/>
                </a:lnTo>
                <a:lnTo>
                  <a:pt x="2389519" y="21336"/>
                </a:lnTo>
                <a:lnTo>
                  <a:pt x="2452707" y="25176"/>
                </a:lnTo>
                <a:lnTo>
                  <a:pt x="2513890" y="29294"/>
                </a:lnTo>
                <a:lnTo>
                  <a:pt x="2572974" y="33681"/>
                </a:lnTo>
                <a:lnTo>
                  <a:pt x="2629869" y="38329"/>
                </a:lnTo>
                <a:lnTo>
                  <a:pt x="2684485" y="43227"/>
                </a:lnTo>
                <a:lnTo>
                  <a:pt x="2736730" y="48367"/>
                </a:lnTo>
                <a:lnTo>
                  <a:pt x="2786514" y="53740"/>
                </a:lnTo>
                <a:lnTo>
                  <a:pt x="2833745" y="59338"/>
                </a:lnTo>
                <a:lnTo>
                  <a:pt x="2878332" y="65150"/>
                </a:lnTo>
                <a:lnTo>
                  <a:pt x="2920185" y="71169"/>
                </a:lnTo>
                <a:lnTo>
                  <a:pt x="2959212" y="77385"/>
                </a:lnTo>
                <a:lnTo>
                  <a:pt x="3028427" y="90372"/>
                </a:lnTo>
                <a:lnTo>
                  <a:pt x="3085248" y="104041"/>
                </a:lnTo>
                <a:lnTo>
                  <a:pt x="3128947" y="118319"/>
                </a:lnTo>
                <a:lnTo>
                  <a:pt x="3168303" y="140722"/>
                </a:lnTo>
                <a:lnTo>
                  <a:pt x="3176016" y="156210"/>
                </a:lnTo>
                <a:lnTo>
                  <a:pt x="3174072" y="164003"/>
                </a:lnTo>
                <a:lnTo>
                  <a:pt x="3128947" y="194100"/>
                </a:lnTo>
                <a:lnTo>
                  <a:pt x="3085248" y="208378"/>
                </a:lnTo>
                <a:lnTo>
                  <a:pt x="3028427" y="222047"/>
                </a:lnTo>
                <a:lnTo>
                  <a:pt x="2959212" y="235034"/>
                </a:lnTo>
                <a:lnTo>
                  <a:pt x="2920185" y="241250"/>
                </a:lnTo>
                <a:lnTo>
                  <a:pt x="2878332" y="247269"/>
                </a:lnTo>
                <a:lnTo>
                  <a:pt x="2833745" y="253081"/>
                </a:lnTo>
                <a:lnTo>
                  <a:pt x="2786514" y="258679"/>
                </a:lnTo>
                <a:lnTo>
                  <a:pt x="2736730" y="264052"/>
                </a:lnTo>
                <a:lnTo>
                  <a:pt x="2684485" y="269192"/>
                </a:lnTo>
                <a:lnTo>
                  <a:pt x="2629869" y="274090"/>
                </a:lnTo>
                <a:lnTo>
                  <a:pt x="2572974" y="278738"/>
                </a:lnTo>
                <a:lnTo>
                  <a:pt x="2513890" y="283125"/>
                </a:lnTo>
                <a:lnTo>
                  <a:pt x="2452707" y="287243"/>
                </a:lnTo>
                <a:lnTo>
                  <a:pt x="2389519" y="291084"/>
                </a:lnTo>
                <a:lnTo>
                  <a:pt x="2324414" y="294637"/>
                </a:lnTo>
                <a:lnTo>
                  <a:pt x="2257484" y="297895"/>
                </a:lnTo>
                <a:lnTo>
                  <a:pt x="2188821" y="300847"/>
                </a:lnTo>
                <a:lnTo>
                  <a:pt x="2118514" y="303486"/>
                </a:lnTo>
                <a:lnTo>
                  <a:pt x="2046656" y="305803"/>
                </a:lnTo>
                <a:lnTo>
                  <a:pt x="1973336" y="307787"/>
                </a:lnTo>
                <a:lnTo>
                  <a:pt x="1898647" y="309431"/>
                </a:lnTo>
                <a:lnTo>
                  <a:pt x="1822678" y="310725"/>
                </a:lnTo>
                <a:lnTo>
                  <a:pt x="1745522" y="311660"/>
                </a:lnTo>
                <a:lnTo>
                  <a:pt x="1667268" y="312228"/>
                </a:lnTo>
                <a:lnTo>
                  <a:pt x="1588008" y="312420"/>
                </a:lnTo>
                <a:lnTo>
                  <a:pt x="1508747" y="312228"/>
                </a:lnTo>
                <a:lnTo>
                  <a:pt x="1430493" y="311660"/>
                </a:lnTo>
                <a:lnTo>
                  <a:pt x="1353337" y="310725"/>
                </a:lnTo>
                <a:lnTo>
                  <a:pt x="1277368" y="309431"/>
                </a:lnTo>
                <a:lnTo>
                  <a:pt x="1202679" y="307787"/>
                </a:lnTo>
                <a:lnTo>
                  <a:pt x="1129359" y="305803"/>
                </a:lnTo>
                <a:lnTo>
                  <a:pt x="1057501" y="303486"/>
                </a:lnTo>
                <a:lnTo>
                  <a:pt x="987194" y="300847"/>
                </a:lnTo>
                <a:lnTo>
                  <a:pt x="918531" y="297895"/>
                </a:lnTo>
                <a:lnTo>
                  <a:pt x="851601" y="294637"/>
                </a:lnTo>
                <a:lnTo>
                  <a:pt x="786496" y="291083"/>
                </a:lnTo>
                <a:lnTo>
                  <a:pt x="723308" y="287243"/>
                </a:lnTo>
                <a:lnTo>
                  <a:pt x="662125" y="283125"/>
                </a:lnTo>
                <a:lnTo>
                  <a:pt x="603041" y="278738"/>
                </a:lnTo>
                <a:lnTo>
                  <a:pt x="546146" y="274090"/>
                </a:lnTo>
                <a:lnTo>
                  <a:pt x="491530" y="269192"/>
                </a:lnTo>
                <a:lnTo>
                  <a:pt x="439285" y="264052"/>
                </a:lnTo>
                <a:lnTo>
                  <a:pt x="389501" y="258679"/>
                </a:lnTo>
                <a:lnTo>
                  <a:pt x="342270" y="253081"/>
                </a:lnTo>
                <a:lnTo>
                  <a:pt x="297683" y="247269"/>
                </a:lnTo>
                <a:lnTo>
                  <a:pt x="255830" y="241250"/>
                </a:lnTo>
                <a:lnTo>
                  <a:pt x="216803" y="235034"/>
                </a:lnTo>
                <a:lnTo>
                  <a:pt x="147588" y="222047"/>
                </a:lnTo>
                <a:lnTo>
                  <a:pt x="90767" y="208378"/>
                </a:lnTo>
                <a:lnTo>
                  <a:pt x="47068" y="194100"/>
                </a:lnTo>
                <a:lnTo>
                  <a:pt x="7712" y="171697"/>
                </a:lnTo>
                <a:lnTo>
                  <a:pt x="0" y="156210"/>
                </a:lnTo>
                <a:close/>
              </a:path>
            </a:pathLst>
          </a:custGeom>
          <a:noFill/>
          <a:ln w="121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96" name="Google Shape;396;p1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5" descr="http://diagnoster.ru/wp-content/uploads/2016/05/Proba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166223"/>
            <a:ext cx="2019521" cy="171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5" descr="http://diagnoster.ru/wp-content/uploads/2016/05/Proba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9838" y="1416015"/>
            <a:ext cx="2406164" cy="17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5"/>
          <p:cNvSpPr txBox="1"/>
          <p:nvPr/>
        </p:nvSpPr>
        <p:spPr>
          <a:xfrm>
            <a:off x="1143000" y="1470375"/>
            <a:ext cx="10363200" cy="341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уведомления спортсмен находится в поле зрения ИДК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-1270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▪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Выбирая комплекты для сдачи и упаковки проб, необходимо удостовериться в целостности наборов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номера на комплекте должны совпадать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5"/>
          <p:cNvSpPr txBox="1"/>
          <p:nvPr/>
        </p:nvSpPr>
        <p:spPr>
          <a:xfrm>
            <a:off x="1600200" y="539715"/>
            <a:ext cx="9143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важно помнить!</a:t>
            </a:r>
            <a:endParaRPr/>
          </a:p>
        </p:txBody>
      </p:sp>
      <p:pic>
        <p:nvPicPr>
          <p:cNvPr id="406" name="Google Shape;406;p15"/>
          <p:cNvPicPr preferRelativeResize="0"/>
          <p:nvPr/>
        </p:nvPicPr>
        <p:blipFill rotWithShape="1">
          <a:blip r:embed="rId5">
            <a:alphaModFix/>
          </a:blip>
          <a:srcRect l="33463" t="26900" r="31691" b="28999"/>
          <a:stretch/>
        </p:blipFill>
        <p:spPr>
          <a:xfrm>
            <a:off x="6304060" y="5105400"/>
            <a:ext cx="2141471" cy="1522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1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08" name="Google Shape;408;p1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50" y="5029200"/>
            <a:ext cx="2844800" cy="170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123" y="3429000"/>
            <a:ext cx="2368550" cy="184793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6"/>
          <p:cNvSpPr txBox="1"/>
          <p:nvPr/>
        </p:nvSpPr>
        <p:spPr>
          <a:xfrm>
            <a:off x="1584905" y="323308"/>
            <a:ext cx="9143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важно помнить!</a:t>
            </a:r>
            <a:endParaRPr/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5">
            <a:alphaModFix/>
          </a:blip>
          <a:srcRect l="35825" t="25850" r="35825" b="32149"/>
          <a:stretch/>
        </p:blipFill>
        <p:spPr>
          <a:xfrm>
            <a:off x="8991600" y="1295400"/>
            <a:ext cx="2057400" cy="171474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6"/>
          <p:cNvSpPr txBox="1"/>
          <p:nvPr/>
        </p:nvSpPr>
        <p:spPr>
          <a:xfrm>
            <a:off x="977199" y="1295013"/>
            <a:ext cx="8534400" cy="481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Отбор пробы осуществляется непосредственно под наблюдением ИДК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замечания, комментарии, отклонения во время процедуры следует записывать в протокол допинг-контроля.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конце процедуры копии всех заполняемых протоколов выдаются спортсмену.</a:t>
            </a: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20" name="Google Shape;420;p1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43" y="4347777"/>
            <a:ext cx="3039297" cy="242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725" y="1294944"/>
            <a:ext cx="2689444" cy="192103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28" name="Google Shape;428;p17"/>
          <p:cNvSpPr/>
          <p:nvPr/>
        </p:nvSpPr>
        <p:spPr>
          <a:xfrm>
            <a:off x="2879007" y="1837092"/>
            <a:ext cx="30240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Прибытие на пункт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Заполнение протокола</a:t>
            </a:r>
            <a:endParaRPr/>
          </a:p>
        </p:txBody>
      </p:sp>
      <p:sp>
        <p:nvSpPr>
          <p:cNvPr id="429" name="Google Shape;429;p17"/>
          <p:cNvSpPr/>
          <p:nvPr/>
        </p:nvSpPr>
        <p:spPr>
          <a:xfrm>
            <a:off x="6532392" y="1837092"/>
            <a:ext cx="2427570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Выбор мочеприемника</a:t>
            </a:r>
            <a:endParaRPr/>
          </a:p>
        </p:txBody>
      </p:sp>
      <p:sp>
        <p:nvSpPr>
          <p:cNvPr id="430" name="Google Shape;430;p17"/>
          <p:cNvSpPr txBox="1"/>
          <p:nvPr/>
        </p:nvSpPr>
        <p:spPr>
          <a:xfrm>
            <a:off x="8959962" y="3766694"/>
            <a:ext cx="2492167" cy="39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Сдача пробы мочи</a:t>
            </a:r>
            <a:endParaRPr/>
          </a:p>
        </p:txBody>
      </p:sp>
      <p:sp>
        <p:nvSpPr>
          <p:cNvPr id="431" name="Google Shape;431;p17"/>
          <p:cNvSpPr/>
          <p:nvPr/>
        </p:nvSpPr>
        <p:spPr>
          <a:xfrm>
            <a:off x="6026901" y="2062820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7006" y="1353646"/>
            <a:ext cx="2492166" cy="167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9962" y="4347777"/>
            <a:ext cx="2394033" cy="199198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7"/>
          <p:cNvSpPr/>
          <p:nvPr/>
        </p:nvSpPr>
        <p:spPr>
          <a:xfrm rot="5400000">
            <a:off x="9958559" y="3316984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7"/>
          <p:cNvSpPr/>
          <p:nvPr/>
        </p:nvSpPr>
        <p:spPr>
          <a:xfrm rot="10800000">
            <a:off x="8325670" y="5249021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7"/>
          <p:cNvSpPr txBox="1"/>
          <p:nvPr/>
        </p:nvSpPr>
        <p:spPr>
          <a:xfrm>
            <a:off x="5780109" y="5230798"/>
            <a:ext cx="2492166" cy="44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Проверка комплекта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упаковки пробы</a:t>
            </a:r>
            <a:endParaRPr/>
          </a:p>
        </p:txBody>
      </p:sp>
      <p:sp>
        <p:nvSpPr>
          <p:cNvPr id="437" name="Google Shape;437;p17"/>
          <p:cNvSpPr txBox="1"/>
          <p:nvPr/>
        </p:nvSpPr>
        <p:spPr>
          <a:xfrm>
            <a:off x="1234550" y="5144427"/>
            <a:ext cx="1208480" cy="39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rPr lang="ru-RU" sz="22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Далее</a:t>
            </a:r>
            <a:endParaRPr/>
          </a:p>
        </p:txBody>
      </p:sp>
      <p:sp>
        <p:nvSpPr>
          <p:cNvPr id="438" name="Google Shape;438;p17"/>
          <p:cNvSpPr/>
          <p:nvPr/>
        </p:nvSpPr>
        <p:spPr>
          <a:xfrm rot="10800000">
            <a:off x="2378713" y="5230798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158124" y="245908"/>
            <a:ext cx="4337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ПРОЦЕДУРА ОТБОРА ПРОБ</a:t>
            </a:r>
            <a:endParaRPr/>
          </a:p>
        </p:txBody>
      </p:sp>
      <p:grpSp>
        <p:nvGrpSpPr>
          <p:cNvPr id="440" name="Google Shape;440;p17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41" name="Google Shape;441;p17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6185" y="4488476"/>
            <a:ext cx="1890017" cy="210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8780" y="4273396"/>
            <a:ext cx="2672299" cy="208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5349" y="945343"/>
            <a:ext cx="1804552" cy="271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7259" y="1062096"/>
            <a:ext cx="2316510" cy="190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736" y="1327850"/>
            <a:ext cx="2659094" cy="212558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8"/>
          <p:cNvSpPr/>
          <p:nvPr/>
        </p:nvSpPr>
        <p:spPr>
          <a:xfrm rot="10800000">
            <a:off x="9506961" y="5261018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8"/>
          <p:cNvSpPr/>
          <p:nvPr/>
        </p:nvSpPr>
        <p:spPr>
          <a:xfrm rot="10800000">
            <a:off x="4181762" y="5187642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8"/>
          <p:cNvSpPr/>
          <p:nvPr/>
        </p:nvSpPr>
        <p:spPr>
          <a:xfrm rot="10800000">
            <a:off x="3646956" y="1995191"/>
            <a:ext cx="454572" cy="102168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3646955" y="3105367"/>
            <a:ext cx="220932" cy="1745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8"/>
          <p:cNvSpPr txBox="1"/>
          <p:nvPr/>
        </p:nvSpPr>
        <p:spPr>
          <a:xfrm>
            <a:off x="2563696" y="3678959"/>
            <a:ext cx="2387450" cy="2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Промежуточная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проба</a:t>
            </a:r>
            <a:endParaRPr/>
          </a:p>
        </p:txBody>
      </p:sp>
      <p:sp>
        <p:nvSpPr>
          <p:cNvPr id="457" name="Google Shape;457;p18"/>
          <p:cNvSpPr txBox="1"/>
          <p:nvPr/>
        </p:nvSpPr>
        <p:spPr>
          <a:xfrm>
            <a:off x="3728710" y="1784585"/>
            <a:ext cx="2434360" cy="37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Розлив</a:t>
            </a:r>
            <a:r>
              <a:rPr lang="ru-RU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пробы</a:t>
            </a:r>
            <a:endParaRPr/>
          </a:p>
        </p:txBody>
      </p:sp>
      <p:sp>
        <p:nvSpPr>
          <p:cNvPr id="458" name="Google Shape;458;p18"/>
          <p:cNvSpPr txBox="1"/>
          <p:nvPr/>
        </p:nvSpPr>
        <p:spPr>
          <a:xfrm>
            <a:off x="8241962" y="1843180"/>
            <a:ext cx="2387449" cy="34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Упаковка пробы</a:t>
            </a:r>
            <a:endParaRPr/>
          </a:p>
        </p:txBody>
      </p:sp>
      <p:sp>
        <p:nvSpPr>
          <p:cNvPr id="459" name="Google Shape;459;p18"/>
          <p:cNvSpPr txBox="1"/>
          <p:nvPr/>
        </p:nvSpPr>
        <p:spPr>
          <a:xfrm>
            <a:off x="6581751" y="5558150"/>
            <a:ext cx="2992089" cy="20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Заполнение протокола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допинг-контроля</a:t>
            </a:r>
            <a:endParaRPr/>
          </a:p>
        </p:txBody>
      </p:sp>
      <p:sp>
        <p:nvSpPr>
          <p:cNvPr id="460" name="Google Shape;460;p18"/>
          <p:cNvSpPr/>
          <p:nvPr/>
        </p:nvSpPr>
        <p:spPr>
          <a:xfrm>
            <a:off x="1383160" y="4800128"/>
            <a:ext cx="30419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Завершение заполнения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протокола допинг-контроля</a:t>
            </a: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7945576" y="1886711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8"/>
          <p:cNvSpPr txBox="1"/>
          <p:nvPr/>
        </p:nvSpPr>
        <p:spPr>
          <a:xfrm>
            <a:off x="9473260" y="4316925"/>
            <a:ext cx="2672299" cy="21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ru-RU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Проверка плотности мочи</a:t>
            </a:r>
            <a:endParaRPr/>
          </a:p>
        </p:txBody>
      </p:sp>
      <p:sp>
        <p:nvSpPr>
          <p:cNvPr id="463" name="Google Shape;463;p18"/>
          <p:cNvSpPr/>
          <p:nvPr/>
        </p:nvSpPr>
        <p:spPr>
          <a:xfrm rot="10800000">
            <a:off x="1047626" y="5181872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8"/>
          <p:cNvSpPr txBox="1"/>
          <p:nvPr/>
        </p:nvSpPr>
        <p:spPr>
          <a:xfrm>
            <a:off x="89717" y="5063536"/>
            <a:ext cx="952161" cy="39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rPr lang="ru-RU" sz="22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Далее</a:t>
            </a: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158124" y="245908"/>
            <a:ext cx="4337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ПРОЦЕДУРА ОТБОРА ПРОБ</a:t>
            </a:r>
            <a:endParaRPr/>
          </a:p>
        </p:txBody>
      </p:sp>
      <p:grpSp>
        <p:nvGrpSpPr>
          <p:cNvPr id="466" name="Google Shape;466;p1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67" name="Google Shape;467;p1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18"/>
          <p:cNvSpPr/>
          <p:nvPr/>
        </p:nvSpPr>
        <p:spPr>
          <a:xfrm rot="5400000">
            <a:off x="10576717" y="3624168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8"/>
          <p:cNvSpPr/>
          <p:nvPr/>
        </p:nvSpPr>
        <p:spPr>
          <a:xfrm rot="10800000">
            <a:off x="9536773" y="5268641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8"/>
          <p:cNvSpPr/>
          <p:nvPr/>
        </p:nvSpPr>
        <p:spPr>
          <a:xfrm rot="10800000">
            <a:off x="4211574" y="5195265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8"/>
          <p:cNvSpPr/>
          <p:nvPr/>
        </p:nvSpPr>
        <p:spPr>
          <a:xfrm rot="10800000">
            <a:off x="3676768" y="2002814"/>
            <a:ext cx="454572" cy="102168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7975388" y="1894334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8"/>
          <p:cNvSpPr/>
          <p:nvPr/>
        </p:nvSpPr>
        <p:spPr>
          <a:xfrm rot="10800000">
            <a:off x="1077438" y="5189495"/>
            <a:ext cx="458447" cy="25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9"/>
          <p:cNvSpPr/>
          <p:nvPr/>
        </p:nvSpPr>
        <p:spPr>
          <a:xfrm>
            <a:off x="158124" y="245908"/>
            <a:ext cx="4337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ПРОЦЕДУРА ОТБОРА ПРОБ</a:t>
            </a:r>
            <a:endParaRPr/>
          </a:p>
        </p:txBody>
      </p:sp>
      <p:sp>
        <p:nvSpPr>
          <p:cNvPr id="480" name="Google Shape;480;p19"/>
          <p:cNvSpPr/>
          <p:nvPr/>
        </p:nvSpPr>
        <p:spPr>
          <a:xfrm>
            <a:off x="4887845" y="3075057"/>
            <a:ext cx="3041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Завершение процедуры допинг-контроля</a:t>
            </a:r>
            <a:endParaRPr/>
          </a:p>
        </p:txBody>
      </p:sp>
      <p:sp>
        <p:nvSpPr>
          <p:cNvPr id="481" name="Google Shape;481;p19"/>
          <p:cNvSpPr/>
          <p:nvPr/>
        </p:nvSpPr>
        <p:spPr>
          <a:xfrm>
            <a:off x="3942721" y="3167390"/>
            <a:ext cx="823869" cy="5232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8562" y="2285256"/>
            <a:ext cx="4107163" cy="246429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9"/>
          <p:cNvSpPr/>
          <p:nvPr/>
        </p:nvSpPr>
        <p:spPr>
          <a:xfrm>
            <a:off x="687587" y="3009574"/>
            <a:ext cx="30419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Завершение заполнения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протокола допинг-контроля</a:t>
            </a:r>
            <a:endParaRPr/>
          </a:p>
        </p:txBody>
      </p:sp>
      <p:grpSp>
        <p:nvGrpSpPr>
          <p:cNvPr id="484" name="Google Shape;484;p19"/>
          <p:cNvGrpSpPr/>
          <p:nvPr/>
        </p:nvGrpSpPr>
        <p:grpSpPr>
          <a:xfrm flipH="1">
            <a:off x="-304800" y="5638800"/>
            <a:ext cx="2245756" cy="1430594"/>
            <a:chOff x="10420350" y="5334000"/>
            <a:chExt cx="2524125" cy="1524000"/>
          </a:xfrm>
        </p:grpSpPr>
        <p:sp>
          <p:nvSpPr>
            <p:cNvPr id="485" name="Google Shape;485;p19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"/>
          <p:cNvSpPr/>
          <p:nvPr/>
        </p:nvSpPr>
        <p:spPr>
          <a:xfrm>
            <a:off x="1540465" y="2266492"/>
            <a:ext cx="1870310" cy="1870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dist="19050" dir="5400000" rotWithShape="0">
              <a:srgbClr val="000000">
                <a:alpha val="6274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788786" y="3706712"/>
            <a:ext cx="3339444" cy="630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"/>
          <p:cNvSpPr txBox="1"/>
          <p:nvPr/>
        </p:nvSpPr>
        <p:spPr>
          <a:xfrm>
            <a:off x="1262048" y="3854774"/>
            <a:ext cx="2392919" cy="30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Уведомление спортсмена</a:t>
            </a:r>
            <a:endParaRPr/>
          </a:p>
        </p:txBody>
      </p:sp>
      <p:sp>
        <p:nvSpPr>
          <p:cNvPr id="214" name="Google Shape;214;p2"/>
          <p:cNvSpPr txBox="1"/>
          <p:nvPr/>
        </p:nvSpPr>
        <p:spPr>
          <a:xfrm>
            <a:off x="1058806" y="4485068"/>
            <a:ext cx="2825194" cy="150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✓"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Заполнение бланка уведомления</a:t>
            </a:r>
            <a:endParaRPr/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✓"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ИДК объясняет права и обязанности спортсмена</a:t>
            </a:r>
            <a:endParaRPr/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✓"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Подпись спортсмена </a:t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5224355" y="2266492"/>
            <a:ext cx="1870311" cy="1870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dist="19050" dir="5400000" rotWithShape="0">
              <a:srgbClr val="000000">
                <a:alpha val="6274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4472678" y="3706712"/>
            <a:ext cx="3339444" cy="630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"/>
          <p:cNvSpPr txBox="1"/>
          <p:nvPr/>
        </p:nvSpPr>
        <p:spPr>
          <a:xfrm>
            <a:off x="4985327" y="3854774"/>
            <a:ext cx="2159954" cy="30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Пункт допинг контроля</a:t>
            </a:r>
            <a:endParaRPr/>
          </a:p>
        </p:txBody>
      </p:sp>
      <p:sp>
        <p:nvSpPr>
          <p:cNvPr id="218" name="Google Shape;218;p2"/>
          <p:cNvSpPr txBox="1"/>
          <p:nvPr/>
        </p:nvSpPr>
        <p:spPr>
          <a:xfrm>
            <a:off x="4663552" y="4435571"/>
            <a:ext cx="3044388" cy="215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✓"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минимум 90 мл мочи – время не ограничено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✓"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Сообщить о ранее используемых медикаментах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✓"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Необходимо предъявлять разрешение на ТИ, при его наличии</a:t>
            </a: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8962546" y="2266492"/>
            <a:ext cx="1870311" cy="1870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dist="19050" dir="5400000" rotWithShape="0">
              <a:srgbClr val="000000">
                <a:alpha val="6274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8227982" y="3706712"/>
            <a:ext cx="3339444" cy="630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 txBox="1"/>
          <p:nvPr/>
        </p:nvSpPr>
        <p:spPr>
          <a:xfrm>
            <a:off x="8713050" y="3854774"/>
            <a:ext cx="2369305" cy="30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Процедура отбора пробы</a:t>
            </a:r>
            <a:endParaRPr/>
          </a:p>
        </p:txBody>
      </p:sp>
      <p:sp>
        <p:nvSpPr>
          <p:cNvPr id="222" name="Google Shape;222;p2"/>
          <p:cNvSpPr txBox="1"/>
          <p:nvPr/>
        </p:nvSpPr>
        <p:spPr>
          <a:xfrm>
            <a:off x="8113629" y="4485025"/>
            <a:ext cx="39609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✓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 пробы: моча, моча + кровь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✓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 тестирования: внесоревновательное, соревновательное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✓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Пробы: стандартная, промежуточная, дополнительная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0" y="-1"/>
            <a:ext cx="12192000" cy="2009864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"/>
          <p:cNvSpPr txBox="1"/>
          <p:nvPr/>
        </p:nvSpPr>
        <p:spPr>
          <a:xfrm>
            <a:off x="2041864" y="474970"/>
            <a:ext cx="8700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ПРОЦЕДУРА ДОПИНГ-КОНТРОЛЯ ПРОХОДИТ </a:t>
            </a:r>
            <a:r>
              <a:rPr lang="ru-RU" sz="24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БЕЗ ПРЕДВАРИТЕЛЬНОГО УВЕДОМЛЕНИЯ!</a:t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5830013" y="2828638"/>
            <a:ext cx="658997" cy="5647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22" y="12122"/>
                </a:moveTo>
                <a:lnTo>
                  <a:pt x="10706" y="0"/>
                </a:lnTo>
                <a:lnTo>
                  <a:pt x="315" y="12122"/>
                </a:lnTo>
                <a:lnTo>
                  <a:pt x="0" y="12637"/>
                </a:lnTo>
                <a:lnTo>
                  <a:pt x="0" y="13886"/>
                </a:lnTo>
                <a:lnTo>
                  <a:pt x="315" y="14400"/>
                </a:lnTo>
                <a:lnTo>
                  <a:pt x="819" y="14767"/>
                </a:lnTo>
                <a:lnTo>
                  <a:pt x="1826" y="14767"/>
                </a:lnTo>
                <a:lnTo>
                  <a:pt x="2267" y="14400"/>
                </a:lnTo>
                <a:lnTo>
                  <a:pt x="2645" y="13886"/>
                </a:lnTo>
                <a:lnTo>
                  <a:pt x="2645" y="21600"/>
                </a:lnTo>
                <a:lnTo>
                  <a:pt x="18955" y="21600"/>
                </a:lnTo>
                <a:lnTo>
                  <a:pt x="18955" y="13886"/>
                </a:lnTo>
                <a:lnTo>
                  <a:pt x="19270" y="14400"/>
                </a:lnTo>
                <a:lnTo>
                  <a:pt x="19774" y="14767"/>
                </a:lnTo>
                <a:lnTo>
                  <a:pt x="20781" y="14767"/>
                </a:lnTo>
                <a:lnTo>
                  <a:pt x="21222" y="14400"/>
                </a:lnTo>
                <a:lnTo>
                  <a:pt x="21474" y="13886"/>
                </a:lnTo>
                <a:lnTo>
                  <a:pt x="21600" y="13298"/>
                </a:lnTo>
                <a:lnTo>
                  <a:pt x="21474" y="12637"/>
                </a:lnTo>
                <a:lnTo>
                  <a:pt x="21222" y="12122"/>
                </a:lnTo>
                <a:close/>
                <a:moveTo>
                  <a:pt x="17570" y="19984"/>
                </a:moveTo>
                <a:lnTo>
                  <a:pt x="13476" y="19984"/>
                </a:lnTo>
                <a:lnTo>
                  <a:pt x="13476" y="13739"/>
                </a:lnTo>
                <a:lnTo>
                  <a:pt x="8124" y="13739"/>
                </a:lnTo>
                <a:lnTo>
                  <a:pt x="8124" y="19984"/>
                </a:lnTo>
                <a:lnTo>
                  <a:pt x="3967" y="19984"/>
                </a:lnTo>
                <a:lnTo>
                  <a:pt x="3967" y="12416"/>
                </a:lnTo>
                <a:lnTo>
                  <a:pt x="10706" y="4408"/>
                </a:lnTo>
                <a:lnTo>
                  <a:pt x="17570" y="12416"/>
                </a:lnTo>
                <a:lnTo>
                  <a:pt x="17570" y="199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dist="19050" dir="5400000" rotWithShape="0">
              <a:srgbClr val="000000">
                <a:alpha val="62745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2"/>
          <p:cNvGrpSpPr/>
          <p:nvPr/>
        </p:nvGrpSpPr>
        <p:grpSpPr>
          <a:xfrm>
            <a:off x="9562834" y="2771288"/>
            <a:ext cx="673179" cy="648486"/>
            <a:chOff x="0" y="0"/>
            <a:chExt cx="673178" cy="648485"/>
          </a:xfrm>
        </p:grpSpPr>
        <p:sp>
          <p:nvSpPr>
            <p:cNvPr id="227" name="Google Shape;227;p2"/>
            <p:cNvSpPr/>
            <p:nvPr/>
          </p:nvSpPr>
          <p:spPr>
            <a:xfrm>
              <a:off x="0" y="57135"/>
              <a:ext cx="613564" cy="591350"/>
            </a:xfrm>
            <a:custGeom>
              <a:avLst/>
              <a:gdLst/>
              <a:ahLst/>
              <a:cxnLst/>
              <a:rect l="l" t="t" r="r" b="b"/>
              <a:pathLst>
                <a:path w="21479" h="21600" extrusionOk="0">
                  <a:moveTo>
                    <a:pt x="15308" y="579"/>
                  </a:moveTo>
                  <a:cubicBezTo>
                    <a:pt x="14922" y="193"/>
                    <a:pt x="14536" y="0"/>
                    <a:pt x="13958" y="0"/>
                  </a:cubicBezTo>
                  <a:cubicBezTo>
                    <a:pt x="13572" y="0"/>
                    <a:pt x="12993" y="193"/>
                    <a:pt x="12608" y="579"/>
                  </a:cubicBezTo>
                  <a:cubicBezTo>
                    <a:pt x="11643" y="1736"/>
                    <a:pt x="11643" y="1736"/>
                    <a:pt x="11643" y="1736"/>
                  </a:cubicBezTo>
                  <a:cubicBezTo>
                    <a:pt x="11258" y="1929"/>
                    <a:pt x="11065" y="2507"/>
                    <a:pt x="11065" y="2893"/>
                  </a:cubicBezTo>
                  <a:cubicBezTo>
                    <a:pt x="11065" y="3279"/>
                    <a:pt x="11258" y="3664"/>
                    <a:pt x="11450" y="3857"/>
                  </a:cubicBezTo>
                  <a:cubicBezTo>
                    <a:pt x="1422" y="7907"/>
                    <a:pt x="1422" y="7907"/>
                    <a:pt x="1422" y="7907"/>
                  </a:cubicBezTo>
                  <a:cubicBezTo>
                    <a:pt x="650" y="8293"/>
                    <a:pt x="265" y="8871"/>
                    <a:pt x="72" y="9643"/>
                  </a:cubicBezTo>
                  <a:cubicBezTo>
                    <a:pt x="-121" y="10221"/>
                    <a:pt x="72" y="10993"/>
                    <a:pt x="650" y="11571"/>
                  </a:cubicBezTo>
                  <a:cubicBezTo>
                    <a:pt x="10100" y="20829"/>
                    <a:pt x="10100" y="20829"/>
                    <a:pt x="10100" y="20829"/>
                  </a:cubicBezTo>
                  <a:cubicBezTo>
                    <a:pt x="10486" y="21214"/>
                    <a:pt x="11065" y="21600"/>
                    <a:pt x="11643" y="21600"/>
                  </a:cubicBezTo>
                  <a:cubicBezTo>
                    <a:pt x="11643" y="21600"/>
                    <a:pt x="11643" y="21600"/>
                    <a:pt x="11643" y="21600"/>
                  </a:cubicBezTo>
                  <a:cubicBezTo>
                    <a:pt x="11836" y="21600"/>
                    <a:pt x="12029" y="21600"/>
                    <a:pt x="12029" y="21407"/>
                  </a:cubicBezTo>
                  <a:cubicBezTo>
                    <a:pt x="12800" y="21407"/>
                    <a:pt x="13379" y="20829"/>
                    <a:pt x="13765" y="20057"/>
                  </a:cubicBezTo>
                  <a:cubicBezTo>
                    <a:pt x="17622" y="10221"/>
                    <a:pt x="17622" y="10221"/>
                    <a:pt x="17622" y="10221"/>
                  </a:cubicBezTo>
                  <a:cubicBezTo>
                    <a:pt x="18008" y="10414"/>
                    <a:pt x="18200" y="10607"/>
                    <a:pt x="18586" y="10607"/>
                  </a:cubicBezTo>
                  <a:cubicBezTo>
                    <a:pt x="19165" y="10607"/>
                    <a:pt x="19550" y="10414"/>
                    <a:pt x="19936" y="10029"/>
                  </a:cubicBezTo>
                  <a:cubicBezTo>
                    <a:pt x="21093" y="8871"/>
                    <a:pt x="21093" y="8871"/>
                    <a:pt x="21093" y="8871"/>
                  </a:cubicBezTo>
                  <a:cubicBezTo>
                    <a:pt x="21286" y="8679"/>
                    <a:pt x="21479" y="8100"/>
                    <a:pt x="21479" y="7714"/>
                  </a:cubicBezTo>
                  <a:cubicBezTo>
                    <a:pt x="21479" y="7136"/>
                    <a:pt x="21286" y="6750"/>
                    <a:pt x="21093" y="6364"/>
                  </a:cubicBezTo>
                  <a:lnTo>
                    <a:pt x="15308" y="579"/>
                  </a:lnTo>
                  <a:close/>
                  <a:moveTo>
                    <a:pt x="12415" y="19671"/>
                  </a:moveTo>
                  <a:cubicBezTo>
                    <a:pt x="12222" y="19864"/>
                    <a:pt x="12029" y="20057"/>
                    <a:pt x="11836" y="20057"/>
                  </a:cubicBezTo>
                  <a:cubicBezTo>
                    <a:pt x="11643" y="20057"/>
                    <a:pt x="11643" y="20057"/>
                    <a:pt x="11643" y="20057"/>
                  </a:cubicBezTo>
                  <a:cubicBezTo>
                    <a:pt x="11450" y="20057"/>
                    <a:pt x="11258" y="20057"/>
                    <a:pt x="11065" y="19864"/>
                  </a:cubicBezTo>
                  <a:cubicBezTo>
                    <a:pt x="1615" y="10607"/>
                    <a:pt x="1615" y="10607"/>
                    <a:pt x="1615" y="10607"/>
                  </a:cubicBezTo>
                  <a:cubicBezTo>
                    <a:pt x="1615" y="10414"/>
                    <a:pt x="1422" y="10029"/>
                    <a:pt x="1422" y="9836"/>
                  </a:cubicBezTo>
                  <a:cubicBezTo>
                    <a:pt x="1615" y="9643"/>
                    <a:pt x="1615" y="9450"/>
                    <a:pt x="2000" y="9257"/>
                  </a:cubicBezTo>
                  <a:cubicBezTo>
                    <a:pt x="6436" y="7521"/>
                    <a:pt x="6436" y="7521"/>
                    <a:pt x="6436" y="7521"/>
                  </a:cubicBezTo>
                  <a:cubicBezTo>
                    <a:pt x="9715" y="8486"/>
                    <a:pt x="12800" y="7521"/>
                    <a:pt x="15886" y="10800"/>
                  </a:cubicBezTo>
                  <a:lnTo>
                    <a:pt x="12415" y="19671"/>
                  </a:lnTo>
                  <a:close/>
                  <a:moveTo>
                    <a:pt x="19936" y="7907"/>
                  </a:moveTo>
                  <a:cubicBezTo>
                    <a:pt x="18972" y="8871"/>
                    <a:pt x="18972" y="8871"/>
                    <a:pt x="18972" y="8871"/>
                  </a:cubicBezTo>
                  <a:cubicBezTo>
                    <a:pt x="18779" y="9064"/>
                    <a:pt x="18586" y="9064"/>
                    <a:pt x="18393" y="8871"/>
                  </a:cubicBezTo>
                  <a:cubicBezTo>
                    <a:pt x="17043" y="7714"/>
                    <a:pt x="17043" y="7714"/>
                    <a:pt x="17043" y="7714"/>
                  </a:cubicBezTo>
                  <a:cubicBezTo>
                    <a:pt x="16079" y="10221"/>
                    <a:pt x="16079" y="10221"/>
                    <a:pt x="16079" y="10221"/>
                  </a:cubicBezTo>
                  <a:cubicBezTo>
                    <a:pt x="16079" y="10029"/>
                    <a:pt x="16079" y="10029"/>
                    <a:pt x="16079" y="10029"/>
                  </a:cubicBezTo>
                  <a:cubicBezTo>
                    <a:pt x="13958" y="7907"/>
                    <a:pt x="11643" y="7521"/>
                    <a:pt x="9522" y="7329"/>
                  </a:cubicBezTo>
                  <a:cubicBezTo>
                    <a:pt x="8943" y="7329"/>
                    <a:pt x="8365" y="7136"/>
                    <a:pt x="7593" y="6943"/>
                  </a:cubicBezTo>
                  <a:cubicBezTo>
                    <a:pt x="13958" y="4436"/>
                    <a:pt x="13958" y="4436"/>
                    <a:pt x="13958" y="4436"/>
                  </a:cubicBezTo>
                  <a:cubicBezTo>
                    <a:pt x="12608" y="3279"/>
                    <a:pt x="12608" y="3279"/>
                    <a:pt x="12608" y="3279"/>
                  </a:cubicBezTo>
                  <a:cubicBezTo>
                    <a:pt x="12608" y="3086"/>
                    <a:pt x="12608" y="2893"/>
                    <a:pt x="12608" y="2700"/>
                  </a:cubicBezTo>
                  <a:cubicBezTo>
                    <a:pt x="13765" y="1736"/>
                    <a:pt x="13765" y="1736"/>
                    <a:pt x="13765" y="1736"/>
                  </a:cubicBezTo>
                  <a:cubicBezTo>
                    <a:pt x="13958" y="1543"/>
                    <a:pt x="14150" y="1543"/>
                    <a:pt x="14343" y="1736"/>
                  </a:cubicBezTo>
                  <a:cubicBezTo>
                    <a:pt x="19936" y="7329"/>
                    <a:pt x="19936" y="7329"/>
                    <a:pt x="19936" y="7329"/>
                  </a:cubicBezTo>
                  <a:cubicBezTo>
                    <a:pt x="20129" y="7521"/>
                    <a:pt x="20129" y="7714"/>
                    <a:pt x="19936" y="7907"/>
                  </a:cubicBezTo>
                  <a:close/>
                  <a:moveTo>
                    <a:pt x="19936" y="7907"/>
                  </a:moveTo>
                  <a:cubicBezTo>
                    <a:pt x="19936" y="7907"/>
                    <a:pt x="19936" y="7907"/>
                    <a:pt x="19936" y="79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94627" y="319956"/>
              <a:ext cx="104327" cy="102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68" y="21600"/>
                  </a:moveTo>
                  <a:cubicBezTo>
                    <a:pt x="17053" y="21600"/>
                    <a:pt x="21600" y="17053"/>
                    <a:pt x="21600" y="11368"/>
                  </a:cubicBezTo>
                  <a:cubicBezTo>
                    <a:pt x="21600" y="5684"/>
                    <a:pt x="17053" y="0"/>
                    <a:pt x="11368" y="0"/>
                  </a:cubicBezTo>
                  <a:cubicBezTo>
                    <a:pt x="5684" y="0"/>
                    <a:pt x="0" y="5684"/>
                    <a:pt x="0" y="11368"/>
                  </a:cubicBezTo>
                  <a:cubicBezTo>
                    <a:pt x="0" y="17053"/>
                    <a:pt x="5684" y="21600"/>
                    <a:pt x="11368" y="21600"/>
                  </a:cubicBezTo>
                  <a:close/>
                  <a:moveTo>
                    <a:pt x="11368" y="4547"/>
                  </a:moveTo>
                  <a:cubicBezTo>
                    <a:pt x="14779" y="4547"/>
                    <a:pt x="18189" y="7958"/>
                    <a:pt x="18189" y="11368"/>
                  </a:cubicBezTo>
                  <a:cubicBezTo>
                    <a:pt x="18189" y="14779"/>
                    <a:pt x="14779" y="18189"/>
                    <a:pt x="11368" y="18189"/>
                  </a:cubicBezTo>
                  <a:cubicBezTo>
                    <a:pt x="7958" y="18189"/>
                    <a:pt x="4547" y="14779"/>
                    <a:pt x="4547" y="11368"/>
                  </a:cubicBezTo>
                  <a:cubicBezTo>
                    <a:pt x="4547" y="7958"/>
                    <a:pt x="7958" y="4547"/>
                    <a:pt x="11368" y="4547"/>
                  </a:cubicBezTo>
                  <a:close/>
                  <a:moveTo>
                    <a:pt x="11368" y="4547"/>
                  </a:moveTo>
                  <a:cubicBezTo>
                    <a:pt x="11368" y="4547"/>
                    <a:pt x="11368" y="4547"/>
                    <a:pt x="11368" y="45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8852" y="0"/>
              <a:ext cx="104326" cy="999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68" y="0"/>
                  </a:moveTo>
                  <a:cubicBezTo>
                    <a:pt x="4547" y="0"/>
                    <a:pt x="0" y="4547"/>
                    <a:pt x="0" y="10232"/>
                  </a:cubicBezTo>
                  <a:cubicBezTo>
                    <a:pt x="0" y="17053"/>
                    <a:pt x="4547" y="21600"/>
                    <a:pt x="11368" y="21600"/>
                  </a:cubicBezTo>
                  <a:cubicBezTo>
                    <a:pt x="17053" y="21600"/>
                    <a:pt x="21600" y="17053"/>
                    <a:pt x="21600" y="10232"/>
                  </a:cubicBezTo>
                  <a:cubicBezTo>
                    <a:pt x="21600" y="4547"/>
                    <a:pt x="17053" y="0"/>
                    <a:pt x="11368" y="0"/>
                  </a:cubicBezTo>
                  <a:close/>
                  <a:moveTo>
                    <a:pt x="11368" y="17053"/>
                  </a:moveTo>
                  <a:cubicBezTo>
                    <a:pt x="7958" y="17053"/>
                    <a:pt x="4547" y="14779"/>
                    <a:pt x="4547" y="10232"/>
                  </a:cubicBezTo>
                  <a:cubicBezTo>
                    <a:pt x="4547" y="6821"/>
                    <a:pt x="7958" y="4547"/>
                    <a:pt x="11368" y="4547"/>
                  </a:cubicBezTo>
                  <a:cubicBezTo>
                    <a:pt x="14779" y="4547"/>
                    <a:pt x="18189" y="6821"/>
                    <a:pt x="18189" y="10232"/>
                  </a:cubicBezTo>
                  <a:cubicBezTo>
                    <a:pt x="18189" y="14779"/>
                    <a:pt x="14779" y="17053"/>
                    <a:pt x="11368" y="17053"/>
                  </a:cubicBezTo>
                  <a:close/>
                  <a:moveTo>
                    <a:pt x="11368" y="17053"/>
                  </a:moveTo>
                  <a:cubicBezTo>
                    <a:pt x="11368" y="17053"/>
                    <a:pt x="11368" y="17053"/>
                    <a:pt x="11368" y="170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69437" y="299960"/>
              <a:ext cx="86443" cy="857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0800"/>
                  </a:move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lose/>
                  <a:moveTo>
                    <a:pt x="10800" y="5400"/>
                  </a:moveTo>
                  <a:cubicBezTo>
                    <a:pt x="13500" y="5400"/>
                    <a:pt x="16200" y="8100"/>
                    <a:pt x="16200" y="10800"/>
                  </a:cubicBezTo>
                  <a:cubicBezTo>
                    <a:pt x="16200" y="13500"/>
                    <a:pt x="13500" y="16200"/>
                    <a:pt x="10800" y="16200"/>
                  </a:cubicBezTo>
                  <a:cubicBezTo>
                    <a:pt x="8100" y="16200"/>
                    <a:pt x="5400" y="13500"/>
                    <a:pt x="5400" y="10800"/>
                  </a:cubicBezTo>
                  <a:cubicBezTo>
                    <a:pt x="5400" y="8100"/>
                    <a:pt x="8100" y="5400"/>
                    <a:pt x="10800" y="5400"/>
                  </a:cubicBezTo>
                  <a:close/>
                  <a:moveTo>
                    <a:pt x="10800" y="5400"/>
                  </a:moveTo>
                  <a:cubicBezTo>
                    <a:pt x="10800" y="5400"/>
                    <a:pt x="1080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55877" y="442797"/>
              <a:ext cx="38751" cy="428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200"/>
                    <a:pt x="18514" y="21600"/>
                    <a:pt x="9257" y="21600"/>
                  </a:cubicBezTo>
                  <a:cubicBezTo>
                    <a:pt x="3086" y="21600"/>
                    <a:pt x="0" y="16200"/>
                    <a:pt x="0" y="10800"/>
                  </a:cubicBezTo>
                  <a:cubicBezTo>
                    <a:pt x="0" y="5400"/>
                    <a:pt x="3086" y="0"/>
                    <a:pt x="9257" y="0"/>
                  </a:cubicBezTo>
                  <a:cubicBezTo>
                    <a:pt x="18514" y="0"/>
                    <a:pt x="21600" y="540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89716" y="142837"/>
              <a:ext cx="44712" cy="371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2343"/>
                  </a:moveTo>
                  <a:cubicBezTo>
                    <a:pt x="21600" y="18514"/>
                    <a:pt x="16200" y="21600"/>
                    <a:pt x="10800" y="21600"/>
                  </a:cubicBezTo>
                  <a:cubicBezTo>
                    <a:pt x="5400" y="21600"/>
                    <a:pt x="0" y="18514"/>
                    <a:pt x="0" y="12343"/>
                  </a:cubicBezTo>
                  <a:cubicBezTo>
                    <a:pt x="0" y="3086"/>
                    <a:pt x="5400" y="0"/>
                    <a:pt x="10800" y="0"/>
                  </a:cubicBezTo>
                  <a:cubicBezTo>
                    <a:pt x="16200" y="0"/>
                    <a:pt x="21600" y="3086"/>
                    <a:pt x="21600" y="12343"/>
                  </a:cubicBezTo>
                  <a:close/>
                  <a:moveTo>
                    <a:pt x="21600" y="12343"/>
                  </a:moveTo>
                  <a:cubicBezTo>
                    <a:pt x="21600" y="12343"/>
                    <a:pt x="21600" y="12343"/>
                    <a:pt x="21600" y="12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2"/>
          <p:cNvSpPr/>
          <p:nvPr/>
        </p:nvSpPr>
        <p:spPr>
          <a:xfrm>
            <a:off x="2167900" y="2792681"/>
            <a:ext cx="604530" cy="600696"/>
          </a:xfrm>
          <a:custGeom>
            <a:avLst/>
            <a:gdLst/>
            <a:ahLst/>
            <a:cxnLst/>
            <a:rect l="l" t="t" r="r" b="b"/>
            <a:pathLst>
              <a:path w="21512" h="21490" extrusionOk="0">
                <a:moveTo>
                  <a:pt x="21247" y="3314"/>
                </a:moveTo>
                <a:cubicBezTo>
                  <a:pt x="18955" y="5510"/>
                  <a:pt x="18955" y="5510"/>
                  <a:pt x="18955" y="5510"/>
                </a:cubicBezTo>
                <a:cubicBezTo>
                  <a:pt x="16046" y="2524"/>
                  <a:pt x="16046" y="2524"/>
                  <a:pt x="16046" y="2524"/>
                </a:cubicBezTo>
                <a:cubicBezTo>
                  <a:pt x="18250" y="329"/>
                  <a:pt x="18250" y="329"/>
                  <a:pt x="18250" y="329"/>
                </a:cubicBezTo>
                <a:cubicBezTo>
                  <a:pt x="18691" y="-110"/>
                  <a:pt x="19308" y="-110"/>
                  <a:pt x="19749" y="329"/>
                </a:cubicBezTo>
                <a:cubicBezTo>
                  <a:pt x="21247" y="1822"/>
                  <a:pt x="21247" y="1822"/>
                  <a:pt x="21247" y="1822"/>
                </a:cubicBezTo>
                <a:cubicBezTo>
                  <a:pt x="21600" y="2261"/>
                  <a:pt x="21600" y="2875"/>
                  <a:pt x="21247" y="3314"/>
                </a:cubicBezTo>
                <a:moveTo>
                  <a:pt x="5554" y="12885"/>
                </a:moveTo>
                <a:cubicBezTo>
                  <a:pt x="8552" y="15870"/>
                  <a:pt x="8552" y="15870"/>
                  <a:pt x="8552" y="15870"/>
                </a:cubicBezTo>
                <a:cubicBezTo>
                  <a:pt x="4584" y="16836"/>
                  <a:pt x="4584" y="16836"/>
                  <a:pt x="4584" y="16836"/>
                </a:cubicBezTo>
                <a:lnTo>
                  <a:pt x="5554" y="12885"/>
                </a:lnTo>
                <a:close/>
                <a:moveTo>
                  <a:pt x="18250" y="6300"/>
                </a:moveTo>
                <a:cubicBezTo>
                  <a:pt x="9345" y="15168"/>
                  <a:pt x="9345" y="15168"/>
                  <a:pt x="9345" y="15168"/>
                </a:cubicBezTo>
                <a:cubicBezTo>
                  <a:pt x="6348" y="12183"/>
                  <a:pt x="6348" y="12183"/>
                  <a:pt x="6348" y="12183"/>
                </a:cubicBezTo>
                <a:cubicBezTo>
                  <a:pt x="15252" y="3314"/>
                  <a:pt x="15252" y="3314"/>
                  <a:pt x="15252" y="3314"/>
                </a:cubicBezTo>
                <a:lnTo>
                  <a:pt x="18250" y="6300"/>
                </a:lnTo>
                <a:close/>
                <a:moveTo>
                  <a:pt x="2116" y="3227"/>
                </a:moveTo>
                <a:cubicBezTo>
                  <a:pt x="2116" y="19383"/>
                  <a:pt x="2116" y="19383"/>
                  <a:pt x="2116" y="19383"/>
                </a:cubicBezTo>
                <a:cubicBezTo>
                  <a:pt x="18338" y="19383"/>
                  <a:pt x="18338" y="19383"/>
                  <a:pt x="18338" y="19383"/>
                </a:cubicBezTo>
                <a:cubicBezTo>
                  <a:pt x="18338" y="7705"/>
                  <a:pt x="18338" y="7705"/>
                  <a:pt x="18338" y="7705"/>
                </a:cubicBezTo>
                <a:cubicBezTo>
                  <a:pt x="20454" y="5597"/>
                  <a:pt x="20454" y="5597"/>
                  <a:pt x="20454" y="5597"/>
                </a:cubicBezTo>
                <a:cubicBezTo>
                  <a:pt x="20454" y="20436"/>
                  <a:pt x="20454" y="20436"/>
                  <a:pt x="20454" y="20436"/>
                </a:cubicBezTo>
                <a:cubicBezTo>
                  <a:pt x="20454" y="21051"/>
                  <a:pt x="20013" y="21490"/>
                  <a:pt x="19396" y="21490"/>
                </a:cubicBezTo>
                <a:cubicBezTo>
                  <a:pt x="1058" y="21490"/>
                  <a:pt x="1058" y="21490"/>
                  <a:pt x="1058" y="21490"/>
                </a:cubicBezTo>
                <a:cubicBezTo>
                  <a:pt x="441" y="21490"/>
                  <a:pt x="0" y="21051"/>
                  <a:pt x="0" y="20436"/>
                </a:cubicBezTo>
                <a:cubicBezTo>
                  <a:pt x="0" y="2173"/>
                  <a:pt x="0" y="2173"/>
                  <a:pt x="0" y="2173"/>
                </a:cubicBezTo>
                <a:cubicBezTo>
                  <a:pt x="0" y="1558"/>
                  <a:pt x="441" y="1119"/>
                  <a:pt x="1058" y="1119"/>
                </a:cubicBezTo>
                <a:cubicBezTo>
                  <a:pt x="15958" y="1119"/>
                  <a:pt x="15958" y="1119"/>
                  <a:pt x="15958" y="1119"/>
                </a:cubicBezTo>
                <a:cubicBezTo>
                  <a:pt x="13842" y="3227"/>
                  <a:pt x="13842" y="3227"/>
                  <a:pt x="13842" y="3227"/>
                </a:cubicBezTo>
                <a:lnTo>
                  <a:pt x="2116" y="3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03524"/>
            <a:ext cx="973888" cy="97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"/>
          <p:cNvSpPr txBox="1"/>
          <p:nvPr/>
        </p:nvSpPr>
        <p:spPr>
          <a:xfrm>
            <a:off x="3864654" y="816458"/>
            <a:ext cx="458067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ПРОМЕЖУТОЧНАЯ ПРОБА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0"/>
          <p:cNvSpPr/>
          <p:nvPr/>
        </p:nvSpPr>
        <p:spPr>
          <a:xfrm>
            <a:off x="1351873" y="2421509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20"/>
          <p:cNvGrpSpPr/>
          <p:nvPr/>
        </p:nvGrpSpPr>
        <p:grpSpPr>
          <a:xfrm>
            <a:off x="1209504" y="2247887"/>
            <a:ext cx="1868076" cy="1868076"/>
            <a:chOff x="1119258" y="2257147"/>
            <a:chExt cx="1868076" cy="1868076"/>
          </a:xfrm>
        </p:grpSpPr>
        <p:sp>
          <p:nvSpPr>
            <p:cNvPr id="495" name="Google Shape;495;p20"/>
            <p:cNvSpPr/>
            <p:nvPr/>
          </p:nvSpPr>
          <p:spPr>
            <a:xfrm>
              <a:off x="2495041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2075273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2796131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2796131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2495041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075273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1606057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1256616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1119258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1119258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1256616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1606057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20"/>
          <p:cNvSpPr/>
          <p:nvPr/>
        </p:nvSpPr>
        <p:spPr>
          <a:xfrm>
            <a:off x="4042656" y="2457771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p20"/>
          <p:cNvGrpSpPr/>
          <p:nvPr/>
        </p:nvGrpSpPr>
        <p:grpSpPr>
          <a:xfrm>
            <a:off x="3859230" y="2247887"/>
            <a:ext cx="1868076" cy="1868076"/>
            <a:chOff x="3800237" y="2257147"/>
            <a:chExt cx="1868076" cy="1868076"/>
          </a:xfrm>
        </p:grpSpPr>
        <p:sp>
          <p:nvSpPr>
            <p:cNvPr id="509" name="Google Shape;509;p20"/>
            <p:cNvSpPr/>
            <p:nvPr/>
          </p:nvSpPr>
          <p:spPr>
            <a:xfrm>
              <a:off x="5176020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4756252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5477110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5477110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176020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4756252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4287036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3937595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800237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3800237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3937595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4287036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20"/>
          <p:cNvSpPr/>
          <p:nvPr/>
        </p:nvSpPr>
        <p:spPr>
          <a:xfrm>
            <a:off x="6779028" y="2421509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" name="Google Shape;522;p20"/>
          <p:cNvGrpSpPr/>
          <p:nvPr/>
        </p:nvGrpSpPr>
        <p:grpSpPr>
          <a:xfrm>
            <a:off x="6605406" y="2247887"/>
            <a:ext cx="1868076" cy="1868076"/>
            <a:chOff x="6546413" y="2257147"/>
            <a:chExt cx="1868076" cy="1868076"/>
          </a:xfrm>
        </p:grpSpPr>
        <p:sp>
          <p:nvSpPr>
            <p:cNvPr id="523" name="Google Shape;523;p20"/>
            <p:cNvSpPr/>
            <p:nvPr/>
          </p:nvSpPr>
          <p:spPr>
            <a:xfrm>
              <a:off x="7922196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7502428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8223286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8223286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7922196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7502428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7033212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6683771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6546413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6546413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6683771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7033212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20"/>
          <p:cNvSpPr/>
          <p:nvPr/>
        </p:nvSpPr>
        <p:spPr>
          <a:xfrm>
            <a:off x="9469811" y="2421509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6" name="Google Shape;536;p20"/>
          <p:cNvGrpSpPr/>
          <p:nvPr/>
        </p:nvGrpSpPr>
        <p:grpSpPr>
          <a:xfrm>
            <a:off x="9296189" y="2247887"/>
            <a:ext cx="1868076" cy="1868076"/>
            <a:chOff x="9237196" y="2257147"/>
            <a:chExt cx="1868076" cy="1868076"/>
          </a:xfrm>
        </p:grpSpPr>
        <p:sp>
          <p:nvSpPr>
            <p:cNvPr id="537" name="Google Shape;537;p20"/>
            <p:cNvSpPr/>
            <p:nvPr/>
          </p:nvSpPr>
          <p:spPr>
            <a:xfrm>
              <a:off x="10612979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0193211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0914069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10914069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10612979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193211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9723995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9374554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9237196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9237196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9374554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9723995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0"/>
          <p:cNvSpPr txBox="1"/>
          <p:nvPr/>
        </p:nvSpPr>
        <p:spPr>
          <a:xfrm>
            <a:off x="10149257" y="6166941"/>
            <a:ext cx="1868076" cy="32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0"/>
          <p:cNvSpPr/>
          <p:nvPr/>
        </p:nvSpPr>
        <p:spPr>
          <a:xfrm>
            <a:off x="10627463" y="0"/>
            <a:ext cx="929447" cy="6807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0"/>
          <p:cNvSpPr txBox="1"/>
          <p:nvPr/>
        </p:nvSpPr>
        <p:spPr>
          <a:xfrm>
            <a:off x="829325" y="4346725"/>
            <a:ext cx="25219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недостаточно объема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сданной пробы (менее 90 мл)</a:t>
            </a:r>
            <a:endParaRPr/>
          </a:p>
        </p:txBody>
      </p:sp>
      <p:sp>
        <p:nvSpPr>
          <p:cNvPr id="552" name="Google Shape;552;p20"/>
          <p:cNvSpPr txBox="1"/>
          <p:nvPr/>
        </p:nvSpPr>
        <p:spPr>
          <a:xfrm>
            <a:off x="3615656" y="4210615"/>
            <a:ext cx="308535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7067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между попытками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сдачи пробы спортсмен проводит в комнате ожидания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под присмотром шаперона</a:t>
            </a:r>
            <a:endParaRPr sz="2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0"/>
          <p:cNvSpPr txBox="1"/>
          <p:nvPr/>
        </p:nvSpPr>
        <p:spPr>
          <a:xfrm>
            <a:off x="6248574" y="4246729"/>
            <a:ext cx="258283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Каждый раз спортсмен начинает выполнять все действия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 момента выбора мочеприемника</a:t>
            </a:r>
            <a:endParaRPr sz="2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0"/>
          <p:cNvSpPr/>
          <p:nvPr/>
        </p:nvSpPr>
        <p:spPr>
          <a:xfrm>
            <a:off x="8709528" y="4256619"/>
            <a:ext cx="30853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Проба с первой (первых) попыток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смешивается с последней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  если ее объем достаточен, процедура продолжается в стандартном  режиме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0"/>
          <p:cNvSpPr/>
          <p:nvPr/>
        </p:nvSpPr>
        <p:spPr>
          <a:xfrm>
            <a:off x="9953197" y="2929928"/>
            <a:ext cx="510105" cy="552997"/>
          </a:xfrm>
          <a:custGeom>
            <a:avLst/>
            <a:gdLst/>
            <a:ahLst/>
            <a:cxnLst/>
            <a:rect l="l" t="t" r="r" b="b"/>
            <a:pathLst>
              <a:path w="634" h="635" extrusionOk="0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20"/>
          <p:cNvGrpSpPr/>
          <p:nvPr/>
        </p:nvGrpSpPr>
        <p:grpSpPr>
          <a:xfrm>
            <a:off x="5933620" y="1881273"/>
            <a:ext cx="442730" cy="91648"/>
            <a:chOff x="5484268" y="1550643"/>
            <a:chExt cx="669282" cy="138546"/>
          </a:xfrm>
        </p:grpSpPr>
        <p:sp>
          <p:nvSpPr>
            <p:cNvPr id="557" name="Google Shape;557;p20"/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20"/>
          <p:cNvSpPr/>
          <p:nvPr/>
        </p:nvSpPr>
        <p:spPr>
          <a:xfrm>
            <a:off x="1766451" y="2996319"/>
            <a:ext cx="735197" cy="425262"/>
          </a:xfrm>
          <a:custGeom>
            <a:avLst/>
            <a:gdLst/>
            <a:ahLst/>
            <a:cxnLst/>
            <a:rect l="l" t="t" r="r" b="b"/>
            <a:pathLst>
              <a:path w="184" h="103" extrusionOk="0">
                <a:moveTo>
                  <a:pt x="173" y="35"/>
                </a:moveTo>
                <a:lnTo>
                  <a:pt x="173" y="0"/>
                </a:lnTo>
                <a:lnTo>
                  <a:pt x="0" y="0"/>
                </a:lnTo>
                <a:lnTo>
                  <a:pt x="0" y="103"/>
                </a:lnTo>
                <a:lnTo>
                  <a:pt x="173" y="103"/>
                </a:lnTo>
                <a:lnTo>
                  <a:pt x="173" y="81"/>
                </a:lnTo>
                <a:lnTo>
                  <a:pt x="184" y="81"/>
                </a:lnTo>
                <a:lnTo>
                  <a:pt x="184" y="35"/>
                </a:lnTo>
                <a:lnTo>
                  <a:pt x="173" y="35"/>
                </a:lnTo>
                <a:close/>
                <a:moveTo>
                  <a:pt x="149" y="81"/>
                </a:moveTo>
                <a:lnTo>
                  <a:pt x="22" y="81"/>
                </a:lnTo>
                <a:lnTo>
                  <a:pt x="22" y="22"/>
                </a:lnTo>
                <a:lnTo>
                  <a:pt x="149" y="22"/>
                </a:lnTo>
                <a:lnTo>
                  <a:pt x="149" y="8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0"/>
          <p:cNvSpPr/>
          <p:nvPr/>
        </p:nvSpPr>
        <p:spPr>
          <a:xfrm>
            <a:off x="1871526" y="3133457"/>
            <a:ext cx="428921" cy="150985"/>
          </a:xfrm>
          <a:custGeom>
            <a:avLst/>
            <a:gdLst/>
            <a:ahLst/>
            <a:cxnLst/>
            <a:rect l="l" t="t" r="r" b="b"/>
            <a:pathLst>
              <a:path w="68" h="33" extrusionOk="0">
                <a:moveTo>
                  <a:pt x="33" y="0"/>
                </a:moveTo>
                <a:lnTo>
                  <a:pt x="0" y="0"/>
                </a:lnTo>
                <a:lnTo>
                  <a:pt x="0" y="33"/>
                </a:lnTo>
                <a:lnTo>
                  <a:pt x="68" y="33"/>
                </a:lnTo>
                <a:lnTo>
                  <a:pt x="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0"/>
          <p:cNvSpPr/>
          <p:nvPr/>
        </p:nvSpPr>
        <p:spPr>
          <a:xfrm>
            <a:off x="7278296" y="2922356"/>
            <a:ext cx="519249" cy="5605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3" name="Google Shape;563;p20"/>
          <p:cNvSpPr/>
          <p:nvPr/>
        </p:nvSpPr>
        <p:spPr>
          <a:xfrm>
            <a:off x="4466342" y="2877578"/>
            <a:ext cx="658996" cy="564739"/>
          </a:xfrm>
          <a:custGeom>
            <a:avLst/>
            <a:gdLst/>
            <a:ahLst/>
            <a:cxnLst/>
            <a:rect l="l" t="t" r="r" b="b"/>
            <a:pathLst>
              <a:path w="343" h="294" extrusionOk="0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4" name="Google Shape;564;p20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65" name="Google Shape;565;p20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1"/>
          <p:cNvSpPr txBox="1"/>
          <p:nvPr/>
        </p:nvSpPr>
        <p:spPr>
          <a:xfrm>
            <a:off x="3873673" y="680759"/>
            <a:ext cx="46542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ДОПОЛНИТЕЛЬНАЯ ПРОБА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1"/>
          <p:cNvSpPr/>
          <p:nvPr/>
        </p:nvSpPr>
        <p:spPr>
          <a:xfrm>
            <a:off x="3440714" y="2405024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3" name="Google Shape;573;p21"/>
          <p:cNvGrpSpPr/>
          <p:nvPr/>
        </p:nvGrpSpPr>
        <p:grpSpPr>
          <a:xfrm>
            <a:off x="3267092" y="2231402"/>
            <a:ext cx="1868076" cy="1868076"/>
            <a:chOff x="3800237" y="2257147"/>
            <a:chExt cx="1868076" cy="1868076"/>
          </a:xfrm>
        </p:grpSpPr>
        <p:sp>
          <p:nvSpPr>
            <p:cNvPr id="574" name="Google Shape;574;p21"/>
            <p:cNvSpPr/>
            <p:nvPr/>
          </p:nvSpPr>
          <p:spPr>
            <a:xfrm>
              <a:off x="5176020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4756252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477110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5477110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5176020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4756252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4287036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937595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800237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800237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937595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4287036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6" name="Google Shape;586;p21"/>
          <p:cNvSpPr/>
          <p:nvPr/>
        </p:nvSpPr>
        <p:spPr>
          <a:xfrm>
            <a:off x="7457086" y="2405024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21"/>
          <p:cNvGrpSpPr/>
          <p:nvPr/>
        </p:nvGrpSpPr>
        <p:grpSpPr>
          <a:xfrm>
            <a:off x="7283464" y="2231402"/>
            <a:ext cx="1868076" cy="1868076"/>
            <a:chOff x="6546413" y="2257147"/>
            <a:chExt cx="1868076" cy="1868076"/>
          </a:xfrm>
        </p:grpSpPr>
        <p:sp>
          <p:nvSpPr>
            <p:cNvPr id="588" name="Google Shape;588;p21"/>
            <p:cNvSpPr/>
            <p:nvPr/>
          </p:nvSpPr>
          <p:spPr>
            <a:xfrm>
              <a:off x="7922196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7502428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8223286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8223286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7922196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7502428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7033212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6683771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6546413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6546413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6683771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7033212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21"/>
          <p:cNvSpPr txBox="1"/>
          <p:nvPr/>
        </p:nvSpPr>
        <p:spPr>
          <a:xfrm>
            <a:off x="10149257" y="6166941"/>
            <a:ext cx="1868076" cy="32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10627463" y="0"/>
            <a:ext cx="929447" cy="6807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1"/>
          <p:cNvSpPr txBox="1"/>
          <p:nvPr/>
        </p:nvSpPr>
        <p:spPr>
          <a:xfrm>
            <a:off x="3000872" y="4249372"/>
            <a:ext cx="302440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7067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Плотность пробы не соответствует </a:t>
            </a:r>
            <a:r>
              <a:rPr lang="ru-RU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минимальному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требуемому значению</a:t>
            </a:r>
            <a:endParaRPr/>
          </a:p>
        </p:txBody>
      </p:sp>
      <p:sp>
        <p:nvSpPr>
          <p:cNvPr id="603" name="Google Shape;603;p21"/>
          <p:cNvSpPr txBox="1"/>
          <p:nvPr/>
        </p:nvSpPr>
        <p:spPr>
          <a:xfrm>
            <a:off x="6729900" y="4295388"/>
            <a:ext cx="42147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93662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ряду факторов ИДК может принять решение </a:t>
            </a:r>
            <a:r>
              <a:rPr lang="ru-RU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отобрать еще одну пробу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спортсмена </a:t>
            </a:r>
            <a:endParaRPr/>
          </a:p>
        </p:txBody>
      </p:sp>
      <p:sp>
        <p:nvSpPr>
          <p:cNvPr id="604" name="Google Shape;604;p21"/>
          <p:cNvSpPr/>
          <p:nvPr/>
        </p:nvSpPr>
        <p:spPr>
          <a:xfrm>
            <a:off x="9953197" y="2929928"/>
            <a:ext cx="510105" cy="552997"/>
          </a:xfrm>
          <a:custGeom>
            <a:avLst/>
            <a:gdLst/>
            <a:ahLst/>
            <a:cxnLst/>
            <a:rect l="l" t="t" r="r" b="b"/>
            <a:pathLst>
              <a:path w="634" h="635" extrusionOk="0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5" name="Google Shape;605;p21"/>
          <p:cNvGrpSpPr/>
          <p:nvPr/>
        </p:nvGrpSpPr>
        <p:grpSpPr>
          <a:xfrm>
            <a:off x="5933623" y="1673743"/>
            <a:ext cx="442738" cy="91650"/>
            <a:chOff x="5484268" y="1550643"/>
            <a:chExt cx="669282" cy="138546"/>
          </a:xfrm>
        </p:grpSpPr>
        <p:sp>
          <p:nvSpPr>
            <p:cNvPr id="606" name="Google Shape;606;p21"/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9" name="Google Shape;609;p21"/>
          <p:cNvSpPr/>
          <p:nvPr/>
        </p:nvSpPr>
        <p:spPr>
          <a:xfrm>
            <a:off x="1730238" y="2983532"/>
            <a:ext cx="735197" cy="425262"/>
          </a:xfrm>
          <a:custGeom>
            <a:avLst/>
            <a:gdLst/>
            <a:ahLst/>
            <a:cxnLst/>
            <a:rect l="l" t="t" r="r" b="b"/>
            <a:pathLst>
              <a:path w="184" h="103" extrusionOk="0">
                <a:moveTo>
                  <a:pt x="173" y="35"/>
                </a:moveTo>
                <a:lnTo>
                  <a:pt x="173" y="0"/>
                </a:lnTo>
                <a:lnTo>
                  <a:pt x="0" y="0"/>
                </a:lnTo>
                <a:lnTo>
                  <a:pt x="0" y="103"/>
                </a:lnTo>
                <a:lnTo>
                  <a:pt x="173" y="103"/>
                </a:lnTo>
                <a:lnTo>
                  <a:pt x="173" y="81"/>
                </a:lnTo>
                <a:lnTo>
                  <a:pt x="184" y="81"/>
                </a:lnTo>
                <a:lnTo>
                  <a:pt x="184" y="35"/>
                </a:lnTo>
                <a:lnTo>
                  <a:pt x="173" y="35"/>
                </a:lnTo>
                <a:close/>
                <a:moveTo>
                  <a:pt x="149" y="81"/>
                </a:moveTo>
                <a:lnTo>
                  <a:pt x="22" y="81"/>
                </a:lnTo>
                <a:lnTo>
                  <a:pt x="22" y="22"/>
                </a:lnTo>
                <a:lnTo>
                  <a:pt x="149" y="22"/>
                </a:lnTo>
                <a:lnTo>
                  <a:pt x="149" y="8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1"/>
          <p:cNvSpPr/>
          <p:nvPr/>
        </p:nvSpPr>
        <p:spPr>
          <a:xfrm>
            <a:off x="1835313" y="3120670"/>
            <a:ext cx="428921" cy="150985"/>
          </a:xfrm>
          <a:custGeom>
            <a:avLst/>
            <a:gdLst/>
            <a:ahLst/>
            <a:cxnLst/>
            <a:rect l="l" t="t" r="r" b="b"/>
            <a:pathLst>
              <a:path w="68" h="33" extrusionOk="0">
                <a:moveTo>
                  <a:pt x="33" y="0"/>
                </a:moveTo>
                <a:lnTo>
                  <a:pt x="0" y="0"/>
                </a:lnTo>
                <a:lnTo>
                  <a:pt x="0" y="33"/>
                </a:lnTo>
                <a:lnTo>
                  <a:pt x="68" y="33"/>
                </a:lnTo>
                <a:lnTo>
                  <a:pt x="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1"/>
          <p:cNvSpPr/>
          <p:nvPr/>
        </p:nvSpPr>
        <p:spPr>
          <a:xfrm>
            <a:off x="3856762" y="2902863"/>
            <a:ext cx="644782" cy="553997"/>
          </a:xfrm>
          <a:custGeom>
            <a:avLst/>
            <a:gdLst/>
            <a:ahLst/>
            <a:cxnLst/>
            <a:rect l="l" t="t" r="r" b="b"/>
            <a:pathLst>
              <a:path w="256" h="216" extrusionOk="0">
                <a:moveTo>
                  <a:pt x="204" y="136"/>
                </a:moveTo>
                <a:cubicBezTo>
                  <a:pt x="175" y="136"/>
                  <a:pt x="152" y="113"/>
                  <a:pt x="152" y="84"/>
                </a:cubicBezTo>
                <a:cubicBezTo>
                  <a:pt x="152" y="55"/>
                  <a:pt x="175" y="32"/>
                  <a:pt x="204" y="32"/>
                </a:cubicBezTo>
                <a:cubicBezTo>
                  <a:pt x="233" y="32"/>
                  <a:pt x="256" y="55"/>
                  <a:pt x="256" y="84"/>
                </a:cubicBezTo>
                <a:cubicBezTo>
                  <a:pt x="256" y="113"/>
                  <a:pt x="233" y="136"/>
                  <a:pt x="204" y="136"/>
                </a:cubicBezTo>
                <a:moveTo>
                  <a:pt x="228" y="72"/>
                </a:moveTo>
                <a:cubicBezTo>
                  <a:pt x="180" y="72"/>
                  <a:pt x="180" y="72"/>
                  <a:pt x="180" y="72"/>
                </a:cubicBezTo>
                <a:cubicBezTo>
                  <a:pt x="173" y="72"/>
                  <a:pt x="168" y="77"/>
                  <a:pt x="168" y="84"/>
                </a:cubicBezTo>
                <a:cubicBezTo>
                  <a:pt x="168" y="91"/>
                  <a:pt x="173" y="96"/>
                  <a:pt x="180" y="9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35" y="96"/>
                  <a:pt x="240" y="91"/>
                  <a:pt x="240" y="84"/>
                </a:cubicBezTo>
                <a:cubicBezTo>
                  <a:pt x="240" y="77"/>
                  <a:pt x="235" y="72"/>
                  <a:pt x="228" y="72"/>
                </a:cubicBezTo>
                <a:moveTo>
                  <a:pt x="155" y="43"/>
                </a:move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74" y="28"/>
                  <a:pt x="174" y="28"/>
                  <a:pt x="174" y="28"/>
                </a:cubicBezTo>
                <a:cubicBezTo>
                  <a:pt x="167" y="31"/>
                  <a:pt x="160" y="37"/>
                  <a:pt x="155" y="43"/>
                </a:cubicBezTo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  <a:moveTo>
                  <a:pt x="98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81"/>
                  <a:pt x="140" y="83"/>
                  <a:pt x="140" y="84"/>
                </a:cubicBezTo>
                <a:cubicBezTo>
                  <a:pt x="140" y="104"/>
                  <a:pt x="149" y="122"/>
                  <a:pt x="164" y="134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93" y="147"/>
                  <a:pt x="198" y="148"/>
                  <a:pt x="204" y="148"/>
                </a:cubicBezTo>
                <a:cubicBezTo>
                  <a:pt x="211" y="148"/>
                  <a:pt x="217" y="147"/>
                  <a:pt x="223" y="145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lose/>
                <a:moveTo>
                  <a:pt x="116" y="180"/>
                </a:move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lnTo>
                  <a:pt x="116" y="180"/>
                </a:lnTo>
                <a:close/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1"/>
          <p:cNvSpPr/>
          <p:nvPr/>
        </p:nvSpPr>
        <p:spPr>
          <a:xfrm>
            <a:off x="7862157" y="2888932"/>
            <a:ext cx="710689" cy="570304"/>
          </a:xfrm>
          <a:custGeom>
            <a:avLst/>
            <a:gdLst/>
            <a:ahLst/>
            <a:cxnLst/>
            <a:rect l="l" t="t" r="r" b="b"/>
            <a:pathLst>
              <a:path w="256" h="216" extrusionOk="0">
                <a:moveTo>
                  <a:pt x="204" y="136"/>
                </a:moveTo>
                <a:cubicBezTo>
                  <a:pt x="175" y="136"/>
                  <a:pt x="152" y="113"/>
                  <a:pt x="152" y="84"/>
                </a:cubicBezTo>
                <a:cubicBezTo>
                  <a:pt x="152" y="55"/>
                  <a:pt x="175" y="32"/>
                  <a:pt x="204" y="32"/>
                </a:cubicBezTo>
                <a:cubicBezTo>
                  <a:pt x="233" y="32"/>
                  <a:pt x="256" y="55"/>
                  <a:pt x="256" y="84"/>
                </a:cubicBezTo>
                <a:cubicBezTo>
                  <a:pt x="256" y="113"/>
                  <a:pt x="233" y="136"/>
                  <a:pt x="204" y="136"/>
                </a:cubicBezTo>
                <a:moveTo>
                  <a:pt x="228" y="72"/>
                </a:moveTo>
                <a:cubicBezTo>
                  <a:pt x="216" y="72"/>
                  <a:pt x="216" y="72"/>
                  <a:pt x="216" y="72"/>
                </a:cubicBezTo>
                <a:cubicBezTo>
                  <a:pt x="216" y="60"/>
                  <a:pt x="216" y="60"/>
                  <a:pt x="216" y="60"/>
                </a:cubicBezTo>
                <a:cubicBezTo>
                  <a:pt x="216" y="53"/>
                  <a:pt x="211" y="48"/>
                  <a:pt x="204" y="48"/>
                </a:cubicBezTo>
                <a:cubicBezTo>
                  <a:pt x="197" y="48"/>
                  <a:pt x="192" y="53"/>
                  <a:pt x="192" y="60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80" y="72"/>
                  <a:pt x="180" y="72"/>
                  <a:pt x="180" y="72"/>
                </a:cubicBezTo>
                <a:cubicBezTo>
                  <a:pt x="173" y="72"/>
                  <a:pt x="168" y="77"/>
                  <a:pt x="168" y="84"/>
                </a:cubicBezTo>
                <a:cubicBezTo>
                  <a:pt x="168" y="91"/>
                  <a:pt x="173" y="96"/>
                  <a:pt x="180" y="96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15"/>
                  <a:pt x="197" y="120"/>
                  <a:pt x="204" y="120"/>
                </a:cubicBezTo>
                <a:cubicBezTo>
                  <a:pt x="211" y="120"/>
                  <a:pt x="216" y="115"/>
                  <a:pt x="216" y="108"/>
                </a:cubicBezTo>
                <a:cubicBezTo>
                  <a:pt x="216" y="96"/>
                  <a:pt x="216" y="96"/>
                  <a:pt x="216" y="9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35" y="96"/>
                  <a:pt x="240" y="91"/>
                  <a:pt x="240" y="84"/>
                </a:cubicBezTo>
                <a:cubicBezTo>
                  <a:pt x="240" y="77"/>
                  <a:pt x="235" y="72"/>
                  <a:pt x="228" y="72"/>
                </a:cubicBezTo>
                <a:moveTo>
                  <a:pt x="155" y="43"/>
                </a:move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74" y="28"/>
                  <a:pt x="174" y="28"/>
                  <a:pt x="174" y="28"/>
                </a:cubicBezTo>
                <a:cubicBezTo>
                  <a:pt x="167" y="31"/>
                  <a:pt x="160" y="37"/>
                  <a:pt x="155" y="43"/>
                </a:cubicBezTo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  <a:moveTo>
                  <a:pt x="98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81"/>
                  <a:pt x="140" y="83"/>
                  <a:pt x="140" y="84"/>
                </a:cubicBezTo>
                <a:cubicBezTo>
                  <a:pt x="140" y="104"/>
                  <a:pt x="149" y="122"/>
                  <a:pt x="164" y="134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93" y="147"/>
                  <a:pt x="198" y="148"/>
                  <a:pt x="204" y="148"/>
                </a:cubicBezTo>
                <a:cubicBezTo>
                  <a:pt x="211" y="148"/>
                  <a:pt x="217" y="147"/>
                  <a:pt x="223" y="145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lose/>
                <a:moveTo>
                  <a:pt x="116" y="180"/>
                </a:move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lnTo>
                  <a:pt x="116" y="180"/>
                </a:lnTo>
                <a:close/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614" name="Google Shape;614;p21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2"/>
          <p:cNvSpPr txBox="1"/>
          <p:nvPr/>
        </p:nvSpPr>
        <p:spPr>
          <a:xfrm>
            <a:off x="2937381" y="816458"/>
            <a:ext cx="64352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ОСОБЕННОСТИ СДАЧИ ПРОБЫ КРОВИ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2"/>
          <p:cNvSpPr/>
          <p:nvPr/>
        </p:nvSpPr>
        <p:spPr>
          <a:xfrm>
            <a:off x="1609166" y="2321052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22"/>
          <p:cNvGrpSpPr/>
          <p:nvPr/>
        </p:nvGrpSpPr>
        <p:grpSpPr>
          <a:xfrm>
            <a:off x="1435544" y="2147430"/>
            <a:ext cx="1868076" cy="1868076"/>
            <a:chOff x="1119258" y="2257147"/>
            <a:chExt cx="1868076" cy="1868076"/>
          </a:xfrm>
        </p:grpSpPr>
        <p:sp>
          <p:nvSpPr>
            <p:cNvPr id="624" name="Google Shape;624;p22"/>
            <p:cNvSpPr/>
            <p:nvPr/>
          </p:nvSpPr>
          <p:spPr>
            <a:xfrm>
              <a:off x="2495041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2075273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2796131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2796131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2495041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2075273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1606057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1256616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1119258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1119258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1256616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1606057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6" name="Google Shape;636;p22"/>
          <p:cNvSpPr/>
          <p:nvPr/>
        </p:nvSpPr>
        <p:spPr>
          <a:xfrm>
            <a:off x="5446650" y="2321052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7" name="Google Shape;637;p22"/>
          <p:cNvGrpSpPr/>
          <p:nvPr/>
        </p:nvGrpSpPr>
        <p:grpSpPr>
          <a:xfrm>
            <a:off x="5273028" y="2147430"/>
            <a:ext cx="1868076" cy="1868076"/>
            <a:chOff x="3800237" y="2257147"/>
            <a:chExt cx="1868076" cy="1868076"/>
          </a:xfrm>
        </p:grpSpPr>
        <p:sp>
          <p:nvSpPr>
            <p:cNvPr id="638" name="Google Shape;638;p22"/>
            <p:cNvSpPr/>
            <p:nvPr/>
          </p:nvSpPr>
          <p:spPr>
            <a:xfrm>
              <a:off x="5176020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4756252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5477110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5477110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176020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4756252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4287036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3937595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3800237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3800237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3937595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287036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22"/>
          <p:cNvSpPr/>
          <p:nvPr/>
        </p:nvSpPr>
        <p:spPr>
          <a:xfrm>
            <a:off x="9320396" y="2321052"/>
            <a:ext cx="1521933" cy="15219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22"/>
          <p:cNvGrpSpPr/>
          <p:nvPr/>
        </p:nvGrpSpPr>
        <p:grpSpPr>
          <a:xfrm>
            <a:off x="9146774" y="2147430"/>
            <a:ext cx="1868076" cy="1868076"/>
            <a:chOff x="6546413" y="2257147"/>
            <a:chExt cx="1868076" cy="1868076"/>
          </a:xfrm>
        </p:grpSpPr>
        <p:sp>
          <p:nvSpPr>
            <p:cNvPr id="652" name="Google Shape;652;p22"/>
            <p:cNvSpPr/>
            <p:nvPr/>
          </p:nvSpPr>
          <p:spPr>
            <a:xfrm>
              <a:off x="7922196" y="2394505"/>
              <a:ext cx="356034" cy="354935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7502428" y="2257147"/>
              <a:ext cx="427460" cy="191203"/>
            </a:xfrm>
            <a:custGeom>
              <a:avLst/>
              <a:gdLst/>
              <a:ahLst/>
              <a:cxnLst/>
              <a:rect l="l" t="t" r="r" b="b"/>
              <a:pathLst>
                <a:path w="248" h="111" extrusionOk="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8223286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8223286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7922196" y="3632930"/>
              <a:ext cx="356034" cy="356034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7502428" y="3936217"/>
              <a:ext cx="427460" cy="189006"/>
            </a:xfrm>
            <a:custGeom>
              <a:avLst/>
              <a:gdLst/>
              <a:ahLst/>
              <a:cxnLst/>
              <a:rect l="l" t="t" r="r" b="b"/>
              <a:pathLst>
                <a:path w="248" h="110" extrusionOk="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7033212" y="3936217"/>
              <a:ext cx="425262" cy="189006"/>
            </a:xfrm>
            <a:custGeom>
              <a:avLst/>
              <a:gdLst/>
              <a:ahLst/>
              <a:cxnLst/>
              <a:rect l="l" t="t" r="r" b="b"/>
              <a:pathLst>
                <a:path w="247" h="110" extrusionOk="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6683771" y="3632930"/>
              <a:ext cx="354935" cy="356034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6546413" y="3213162"/>
              <a:ext cx="191203" cy="427460"/>
            </a:xfrm>
            <a:custGeom>
              <a:avLst/>
              <a:gdLst/>
              <a:ahLst/>
              <a:cxnLst/>
              <a:rect l="l" t="t" r="r" b="b"/>
              <a:pathLst>
                <a:path w="111" h="248" extrusionOk="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6546413" y="2743946"/>
              <a:ext cx="191203" cy="425262"/>
            </a:xfrm>
            <a:custGeom>
              <a:avLst/>
              <a:gdLst/>
              <a:ahLst/>
              <a:cxnLst/>
              <a:rect l="l" t="t" r="r" b="b"/>
              <a:pathLst>
                <a:path w="111" h="247" extrusionOk="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6683771" y="2394505"/>
              <a:ext cx="354935" cy="35493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7033212" y="2257147"/>
              <a:ext cx="425262" cy="191203"/>
            </a:xfrm>
            <a:custGeom>
              <a:avLst/>
              <a:gdLst/>
              <a:ahLst/>
              <a:cxnLst/>
              <a:rect l="l" t="t" r="r" b="b"/>
              <a:pathLst>
                <a:path w="247" h="111" extrusionOk="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22"/>
          <p:cNvSpPr/>
          <p:nvPr/>
        </p:nvSpPr>
        <p:spPr>
          <a:xfrm>
            <a:off x="10627463" y="0"/>
            <a:ext cx="929447" cy="6807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2"/>
          <p:cNvSpPr txBox="1"/>
          <p:nvPr/>
        </p:nvSpPr>
        <p:spPr>
          <a:xfrm>
            <a:off x="650387" y="4092836"/>
            <a:ext cx="359725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сдаче пробы крови выжидается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интервал от 30 минут до 2 часов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зависимости от типа анализа после окончания любой физической нагрузки</a:t>
            </a:r>
            <a:endParaRPr/>
          </a:p>
        </p:txBody>
      </p:sp>
      <p:sp>
        <p:nvSpPr>
          <p:cNvPr id="666" name="Google Shape;666;p22"/>
          <p:cNvSpPr txBox="1"/>
          <p:nvPr/>
        </p:nvSpPr>
        <p:spPr>
          <a:xfrm>
            <a:off x="4890581" y="4084598"/>
            <a:ext cx="257594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213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минут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 сидячем положении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сдачей пробы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пробу можно    </a:t>
            </a:r>
            <a:b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сдавать в лежачем </a:t>
            </a:r>
            <a:b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положении</a:t>
            </a:r>
            <a:endParaRPr/>
          </a:p>
        </p:txBody>
      </p:sp>
      <p:sp>
        <p:nvSpPr>
          <p:cNvPr id="667" name="Google Shape;667;p22"/>
          <p:cNvSpPr txBox="1"/>
          <p:nvPr/>
        </p:nvSpPr>
        <p:spPr>
          <a:xfrm>
            <a:off x="8811369" y="4180369"/>
            <a:ext cx="258283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Максимальное </a:t>
            </a:r>
            <a:r>
              <a:rPr lang="ru-RU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количество попыток прокола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заборе крови </a:t>
            </a:r>
            <a:b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grpSp>
        <p:nvGrpSpPr>
          <p:cNvPr id="668" name="Google Shape;668;p22"/>
          <p:cNvGrpSpPr/>
          <p:nvPr/>
        </p:nvGrpSpPr>
        <p:grpSpPr>
          <a:xfrm>
            <a:off x="5933623" y="1643800"/>
            <a:ext cx="442738" cy="91650"/>
            <a:chOff x="5484268" y="1550643"/>
            <a:chExt cx="669282" cy="138546"/>
          </a:xfrm>
        </p:grpSpPr>
        <p:sp>
          <p:nvSpPr>
            <p:cNvPr id="669" name="Google Shape;669;p22"/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p22"/>
          <p:cNvSpPr/>
          <p:nvPr/>
        </p:nvSpPr>
        <p:spPr>
          <a:xfrm>
            <a:off x="2058685" y="2803514"/>
            <a:ext cx="621793" cy="599862"/>
          </a:xfrm>
          <a:custGeom>
            <a:avLst/>
            <a:gdLst/>
            <a:ahLst/>
            <a:cxnLst/>
            <a:rect l="l" t="t" r="r" b="b"/>
            <a:pathLst>
              <a:path w="287" h="286" extrusionOk="0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3" name="Google Shape;673;p22"/>
          <p:cNvGrpSpPr/>
          <p:nvPr/>
        </p:nvGrpSpPr>
        <p:grpSpPr>
          <a:xfrm>
            <a:off x="5952229" y="2703627"/>
            <a:ext cx="497175" cy="757878"/>
            <a:chOff x="11078485" y="2115665"/>
            <a:chExt cx="319088" cy="464344"/>
          </a:xfrm>
        </p:grpSpPr>
        <p:sp>
          <p:nvSpPr>
            <p:cNvPr id="674" name="Google Shape;674;p22"/>
            <p:cNvSpPr/>
            <p:nvPr/>
          </p:nvSpPr>
          <p:spPr>
            <a:xfrm>
              <a:off x="11209454" y="2245840"/>
              <a:ext cx="28575" cy="293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11209454" y="242046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11122142" y="2333153"/>
              <a:ext cx="28575" cy="293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11295973" y="2333153"/>
              <a:ext cx="29369" cy="293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11150717" y="2391097"/>
              <a:ext cx="29369" cy="29369"/>
            </a:xfrm>
            <a:custGeom>
              <a:avLst/>
              <a:gdLst/>
              <a:ahLst/>
              <a:cxnLst/>
              <a:rect l="l" t="t" r="r" b="b"/>
              <a:pathLst>
                <a:path w="19675" h="19678" extrusionOk="0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11150717" y="2275209"/>
              <a:ext cx="29369" cy="29369"/>
            </a:xfrm>
            <a:custGeom>
              <a:avLst/>
              <a:gdLst/>
              <a:ahLst/>
              <a:cxnLst/>
              <a:rect l="l" t="t" r="r" b="b"/>
              <a:pathLst>
                <a:path w="19678" h="19673" extrusionOk="0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11267398" y="2391097"/>
              <a:ext cx="28575" cy="29369"/>
            </a:xfrm>
            <a:custGeom>
              <a:avLst/>
              <a:gdLst/>
              <a:ahLst/>
              <a:cxnLst/>
              <a:rect l="l" t="t" r="r" b="b"/>
              <a:pathLst>
                <a:path w="19678" h="19678" extrusionOk="0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11078485" y="2115665"/>
              <a:ext cx="319088" cy="4643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11209454" y="2275209"/>
              <a:ext cx="87313" cy="88106"/>
            </a:xfrm>
            <a:custGeom>
              <a:avLst/>
              <a:gdLst/>
              <a:ahLst/>
              <a:cxnLst/>
              <a:rect l="l" t="t" r="r" b="b"/>
              <a:pathLst>
                <a:path w="21481" h="21480" extrusionOk="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683" name="Google Shape;683;p22"/>
          <p:cNvSpPr/>
          <p:nvPr/>
        </p:nvSpPr>
        <p:spPr>
          <a:xfrm>
            <a:off x="9982467" y="2734686"/>
            <a:ext cx="196689" cy="767967"/>
          </a:xfrm>
          <a:custGeom>
            <a:avLst/>
            <a:gdLst/>
            <a:ahLst/>
            <a:cxnLst/>
            <a:rect l="l" t="t" r="r" b="b"/>
            <a:pathLst>
              <a:path w="48" h="200" extrusionOk="0">
                <a:moveTo>
                  <a:pt x="0" y="176"/>
                </a:moveTo>
                <a:cubicBezTo>
                  <a:pt x="0" y="163"/>
                  <a:pt x="11" y="152"/>
                  <a:pt x="24" y="152"/>
                </a:cubicBezTo>
                <a:cubicBezTo>
                  <a:pt x="37" y="152"/>
                  <a:pt x="48" y="163"/>
                  <a:pt x="48" y="176"/>
                </a:cubicBezTo>
                <a:cubicBezTo>
                  <a:pt x="48" y="189"/>
                  <a:pt x="37" y="200"/>
                  <a:pt x="24" y="200"/>
                </a:cubicBezTo>
                <a:cubicBezTo>
                  <a:pt x="11" y="200"/>
                  <a:pt x="0" y="189"/>
                  <a:pt x="0" y="176"/>
                </a:cubicBezTo>
                <a:moveTo>
                  <a:pt x="0" y="100"/>
                </a:moveTo>
                <a:cubicBezTo>
                  <a:pt x="0" y="87"/>
                  <a:pt x="11" y="76"/>
                  <a:pt x="24" y="76"/>
                </a:cubicBezTo>
                <a:cubicBezTo>
                  <a:pt x="37" y="76"/>
                  <a:pt x="48" y="87"/>
                  <a:pt x="48" y="100"/>
                </a:cubicBezTo>
                <a:cubicBezTo>
                  <a:pt x="48" y="113"/>
                  <a:pt x="37" y="124"/>
                  <a:pt x="24" y="124"/>
                </a:cubicBezTo>
                <a:cubicBezTo>
                  <a:pt x="11" y="124"/>
                  <a:pt x="0" y="113"/>
                  <a:pt x="0" y="100"/>
                </a:cubicBezTo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ubicBezTo>
                  <a:pt x="11" y="48"/>
                  <a:pt x="0" y="37"/>
                  <a:pt x="0" y="24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4" name="Google Shape;684;p2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685" name="Google Shape;685;p2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23"/>
          <p:cNvPicPr preferRelativeResize="0"/>
          <p:nvPr/>
        </p:nvPicPr>
        <p:blipFill rotWithShape="1">
          <a:blip r:embed="rId3">
            <a:alphaModFix/>
          </a:blip>
          <a:srcRect l="28738" t="25849" r="29327" b="24800"/>
          <a:stretch/>
        </p:blipFill>
        <p:spPr>
          <a:xfrm>
            <a:off x="8991600" y="4768866"/>
            <a:ext cx="2972203" cy="1967931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23"/>
          <p:cNvSpPr txBox="1">
            <a:spLocks noGrp="1"/>
          </p:cNvSpPr>
          <p:nvPr>
            <p:ph type="title" idx="4294967295"/>
          </p:nvPr>
        </p:nvSpPr>
        <p:spPr>
          <a:xfrm>
            <a:off x="1752600" y="890344"/>
            <a:ext cx="914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Получение результатов отобранных проб</a:t>
            </a:r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body" idx="4294967295"/>
          </p:nvPr>
        </p:nvSpPr>
        <p:spPr>
          <a:xfrm>
            <a:off x="762000" y="1505363"/>
            <a:ext cx="87630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Результаты проб спортсмен может увидеть в своем профиле в системе АДАМС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случае неблагоприятного результате уведомляются спортсмен, Общероссийская федерация по виду спорта, Международная федерация по виду спорта и ВАДА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▪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Если у спортсмена нет профиля/нет доступа к профилю в системе АДАМС, то спортсмен </a:t>
            </a:r>
            <a:r>
              <a:rPr lang="ru-RU" sz="2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лично</a:t>
            </a: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(либо его Общероссийская Федерация по виду спорта) может написать запрос на имя Генерального директора РУСАДА с просьбой предоставить информацию о результатах отобранных проб, указав ФИО, номер пробы, дату отбора и дополнительные данные (например место отбора)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4" name="Google Shape;694;p2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695" name="Google Shape;695;p2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sp>
        <p:nvSpPr>
          <p:cNvPr id="702" name="Google Shape;702;p24"/>
          <p:cNvSpPr txBox="1"/>
          <p:nvPr/>
        </p:nvSpPr>
        <p:spPr>
          <a:xfrm>
            <a:off x="230653" y="544968"/>
            <a:ext cx="69804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не нарушить антидопинговые правила?</a:t>
            </a:r>
            <a:endParaRPr/>
          </a:p>
        </p:txBody>
      </p:sp>
      <p:sp>
        <p:nvSpPr>
          <p:cNvPr id="703" name="Google Shape;703;p24"/>
          <p:cNvSpPr txBox="1"/>
          <p:nvPr/>
        </p:nvSpPr>
        <p:spPr>
          <a:xfrm>
            <a:off x="6009494" y="3249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04" name="Google Shape;704;p24"/>
          <p:cNvSpPr txBox="1"/>
          <p:nvPr/>
        </p:nvSpPr>
        <p:spPr>
          <a:xfrm>
            <a:off x="6136494" y="3376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05" name="Google Shape;705;p24"/>
          <p:cNvSpPr txBox="1"/>
          <p:nvPr/>
        </p:nvSpPr>
        <p:spPr>
          <a:xfrm>
            <a:off x="158658" y="1287780"/>
            <a:ext cx="10696447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Важно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уведомления необходимо </a:t>
            </a:r>
            <a:r>
              <a:rPr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незамедлительно явиться на пункт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допинг-контроля (исключения: отсрочки)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Спортсмен должен все время до завершения процедуры </a:t>
            </a:r>
            <a:r>
              <a:rPr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находиться в поле зрения инспектора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Несовершеннолетние спортсмены и спортсмены с ограниченными возможностями имеют </a:t>
            </a:r>
            <a:r>
              <a:rPr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право на запрос модификации процедуры (присутствие представителя на всех этапах процедуры допинг-контроля)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Любые замечания по процедуре можно оставить в </a:t>
            </a:r>
            <a:r>
              <a:rPr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поле Замечания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протоколе допинг-контроля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>
            <a:off x="7441627" y="960035"/>
            <a:ext cx="3507630" cy="49379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"/>
          <p:cNvSpPr>
            <a:spLocks noGrp="1"/>
          </p:cNvSpPr>
          <p:nvPr>
            <p:ph type="pic" idx="2"/>
          </p:nvPr>
        </p:nvSpPr>
        <p:spPr>
          <a:xfrm>
            <a:off x="7461996" y="960036"/>
            <a:ext cx="3293733" cy="49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1" name="Google Shape;241;p3"/>
          <p:cNvSpPr txBox="1"/>
          <p:nvPr/>
        </p:nvSpPr>
        <p:spPr>
          <a:xfrm>
            <a:off x="357003" y="1142532"/>
            <a:ext cx="689109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УВЕДОМЛЕНИЕ О </a:t>
            </a:r>
            <a:r>
              <a:rPr lang="ru-RU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ПРОХОЖДЕНИИ</a:t>
            </a: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ПРОЦЕДУРЫ ДОПИНГ ПРОБЫ</a:t>
            </a:r>
            <a:endParaRPr/>
          </a:p>
        </p:txBody>
      </p:sp>
      <p:grpSp>
        <p:nvGrpSpPr>
          <p:cNvPr id="242" name="Google Shape;242;p3"/>
          <p:cNvGrpSpPr/>
          <p:nvPr/>
        </p:nvGrpSpPr>
        <p:grpSpPr>
          <a:xfrm>
            <a:off x="3489029" y="3277320"/>
            <a:ext cx="442738" cy="91650"/>
            <a:chOff x="5484268" y="1550643"/>
            <a:chExt cx="669282" cy="138546"/>
          </a:xfrm>
        </p:grpSpPr>
        <p:sp>
          <p:nvSpPr>
            <p:cNvPr id="243" name="Google Shape;243;p3"/>
            <p:cNvSpPr/>
            <p:nvPr/>
          </p:nvSpPr>
          <p:spPr>
            <a:xfrm>
              <a:off x="5484268" y="1550643"/>
              <a:ext cx="138546" cy="1385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49636" y="1550643"/>
              <a:ext cx="138546" cy="1385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015004" y="1550643"/>
              <a:ext cx="138546" cy="1385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3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1998191" y="3903001"/>
            <a:ext cx="4057839" cy="18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▪"/>
            </a:pPr>
            <a:r>
              <a:rPr lang="ru-RU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копии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▪"/>
            </a:pPr>
            <a:r>
              <a:rPr lang="ru-RU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Права и обязанности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▪"/>
            </a:pPr>
            <a:r>
              <a:rPr lang="ru-RU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Подпись </a:t>
            </a:r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7349" y="932309"/>
            <a:ext cx="4422036" cy="55350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9" name="Google Shape;249;p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50" name="Google Shape;250;p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 txBox="1"/>
          <p:nvPr/>
        </p:nvSpPr>
        <p:spPr>
          <a:xfrm>
            <a:off x="2190486" y="842468"/>
            <a:ext cx="8487242" cy="45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Документы, которые должен предъявить спортсмен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ИДК или шаперону во время уведомления</a:t>
            </a:r>
            <a:endParaRPr/>
          </a:p>
        </p:txBody>
      </p:sp>
      <p:sp>
        <p:nvSpPr>
          <p:cNvPr id="258" name="Google Shape;258;p4"/>
          <p:cNvSpPr txBox="1"/>
          <p:nvPr/>
        </p:nvSpPr>
        <p:spPr>
          <a:xfrm>
            <a:off x="609600" y="1905501"/>
            <a:ext cx="4167267" cy="220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Любой документ, содержащий: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ФИО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7800" y="1905501"/>
            <a:ext cx="2915057" cy="38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 descr="Image result for Ð²Ð¾Ð´Ð¸ÑÐµÐ»ÑÑÐºÐ¸Ðµ Ð¿ÑÐ°Ð²Ð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0782" y="4047755"/>
            <a:ext cx="4391041" cy="142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0486" y="3345821"/>
            <a:ext cx="1937740" cy="2895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63" name="Google Shape;263;p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2126458"/>
            <a:ext cx="3759041" cy="300577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"/>
          <p:cNvSpPr txBox="1"/>
          <p:nvPr/>
        </p:nvSpPr>
        <p:spPr>
          <a:xfrm>
            <a:off x="1649289" y="1707357"/>
            <a:ext cx="8703286" cy="23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 txBox="1"/>
          <p:nvPr/>
        </p:nvSpPr>
        <p:spPr>
          <a:xfrm>
            <a:off x="2028358" y="838200"/>
            <a:ext cx="5088366" cy="45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>
              <a:solidFill>
                <a:srgbClr val="00B05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2" name="Google Shape;272;p5"/>
          <p:cNvSpPr txBox="1"/>
          <p:nvPr/>
        </p:nvSpPr>
        <p:spPr>
          <a:xfrm>
            <a:off x="762000" y="1049128"/>
            <a:ext cx="7322578" cy="41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 этапе уведомления ИДК должен предъявить: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удостоверение инспектора допинг-контроля (ИДК) - оригинал документа, либо в электронном виде. 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шаперон – удостоверение шаперона (если уведомляет шаперон РУСАДА) или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документ, удостоверяющий личность, либо аккредитация (на соревнованиях). 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удостоверение ИДК без фотографии - предъявляют документ, удостоверяющий личность инспектора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 запросу спортсмена на пункте допинг-контроля ему могут предоставить:</a:t>
            </a:r>
            <a:endParaRPr/>
          </a:p>
          <a:p>
            <a:pPr marL="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распоряжение на миссию (только первую страницу)</a:t>
            </a:r>
            <a:endParaRPr/>
          </a:p>
          <a:p>
            <a:pPr marL="0" marR="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инспектор представляет организацию, отличную от инициатора тестирования- предъявить письмо о полномочиях от организации, инициировавшей тестирование (копию или в электронном виде) </a:t>
            </a:r>
            <a:endParaRPr/>
          </a:p>
          <a:p>
            <a:pPr marL="0" marR="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оформление процедуры допинг-контроля может проводиться с использованием протоколов и форм допинг-контроля в электронном виде, при этом, после завершения процедуры, экземпляр протокола допинг-контроля спортсмена направляется на указанный им электронный адрес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2438400" y="685800"/>
            <a:ext cx="8106242" cy="45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Документы, предъявляемые ИДК/шапероном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спортсмену во время уведомления</a:t>
            </a:r>
            <a:endParaRPr/>
          </a:p>
        </p:txBody>
      </p:sp>
      <p:grpSp>
        <p:nvGrpSpPr>
          <p:cNvPr id="274" name="Google Shape;274;p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75" name="Google Shape;275;p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525" y="1604536"/>
            <a:ext cx="2687351" cy="172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7525" y="4294979"/>
            <a:ext cx="2687351" cy="188520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/>
          <p:nvPr/>
        </p:nvSpPr>
        <p:spPr>
          <a:xfrm>
            <a:off x="2084403" y="2219748"/>
            <a:ext cx="772357" cy="63179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2103453" y="4921687"/>
            <a:ext cx="772357" cy="63179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517" y="1604536"/>
            <a:ext cx="2643059" cy="168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17" y="4288653"/>
            <a:ext cx="2603493" cy="182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"/>
          <p:cNvSpPr/>
          <p:nvPr/>
        </p:nvSpPr>
        <p:spPr>
          <a:xfrm>
            <a:off x="7863662" y="2293272"/>
            <a:ext cx="361577" cy="306280"/>
          </a:xfrm>
          <a:prstGeom prst="smileyFace">
            <a:avLst>
              <a:gd name="adj" fmla="val 4653"/>
            </a:avLst>
          </a:prstGeom>
          <a:solidFill>
            <a:srgbClr val="0C0C0C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7863662" y="4985127"/>
            <a:ext cx="530717" cy="429128"/>
          </a:xfrm>
          <a:prstGeom prst="smileyFace">
            <a:avLst>
              <a:gd name="adj" fmla="val 4653"/>
            </a:avLst>
          </a:prstGeom>
          <a:solidFill>
            <a:srgbClr val="EAF1D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1657351" y="6045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21D96"/>
                </a:solidFill>
                <a:latin typeface="Calibri"/>
                <a:ea typeface="Calibri"/>
                <a:cs typeface="Calibri"/>
                <a:sym typeface="Calibri"/>
              </a:rPr>
              <a:t>Удостоверение ИДК</a:t>
            </a:r>
            <a:endParaRPr sz="2800" b="1">
              <a:solidFill>
                <a:srgbClr val="021D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"/>
          <p:cNvSpPr txBox="1"/>
          <p:nvPr/>
        </p:nvSpPr>
        <p:spPr>
          <a:xfrm>
            <a:off x="1981200" y="3526860"/>
            <a:ext cx="23488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21D96"/>
                </a:solidFill>
                <a:latin typeface="Calibri"/>
                <a:ea typeface="Calibri"/>
                <a:cs typeface="Calibri"/>
                <a:sym typeface="Calibri"/>
              </a:rPr>
              <a:t>РУСАДА</a:t>
            </a:r>
            <a:endParaRPr sz="2800" b="1">
              <a:solidFill>
                <a:srgbClr val="021D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6266513" y="3288051"/>
            <a:ext cx="531449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21D96"/>
                </a:solidFill>
                <a:latin typeface="Calibri"/>
                <a:ea typeface="Calibri"/>
                <a:cs typeface="Calibri"/>
                <a:sym typeface="Calibri"/>
              </a:rPr>
              <a:t>Международные организации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21D96"/>
                </a:solidFill>
                <a:latin typeface="Calibri"/>
                <a:ea typeface="Calibri"/>
                <a:cs typeface="Calibri"/>
                <a:sym typeface="Calibri"/>
              </a:rPr>
              <a:t>по отбору проб</a:t>
            </a:r>
            <a:endParaRPr sz="2800" b="1">
              <a:solidFill>
                <a:srgbClr val="021D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6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93" name="Google Shape;293;p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7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00" name="Google Shape;300;p7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7"/>
          <p:cNvSpPr txBox="1"/>
          <p:nvPr/>
        </p:nvSpPr>
        <p:spPr>
          <a:xfrm>
            <a:off x="3581400" y="608818"/>
            <a:ext cx="6024847" cy="4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ПРАВА И ОБЯЗАННОСТИ СПОРТСМЕНА</a:t>
            </a:r>
            <a:endParaRPr/>
          </a:p>
        </p:txBody>
      </p:sp>
      <p:sp>
        <p:nvSpPr>
          <p:cNvPr id="303" name="Google Shape;303;p7"/>
          <p:cNvSpPr txBox="1"/>
          <p:nvPr/>
        </p:nvSpPr>
        <p:spPr>
          <a:xfrm>
            <a:off x="1593503" y="2577990"/>
            <a:ext cx="4721064" cy="3323987"/>
          </a:xfrm>
          <a:prstGeom prst="rect">
            <a:avLst/>
          </a:prstGeom>
          <a:gradFill>
            <a:gsLst>
              <a:gs pos="0">
                <a:srgbClr val="B3D4A4"/>
              </a:gs>
              <a:gs pos="50000">
                <a:srgbClr val="A9CD97"/>
              </a:gs>
              <a:gs pos="100000">
                <a:srgbClr val="9AC983"/>
              </a:gs>
            </a:gsLst>
            <a:lin ang="5400000" scaled="0"/>
          </a:gradFill>
          <a:ln w="9525" cap="flat" cmpd="sng">
            <a:solidFill>
              <a:srgbClr val="70AD4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представителя и переводчика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получение дополнительной информации о процедуре допинг-контроля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получение отсрочки от немедленной явки на пункт допинг-контроля по уважительной причине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модификацию процедуры допинг-контроля (несовершеннолетние спортсмены и спортсмены с инвалидностью)</a:t>
            </a:r>
            <a:endParaRPr/>
          </a:p>
        </p:txBody>
      </p:sp>
      <p:sp>
        <p:nvSpPr>
          <p:cNvPr id="304" name="Google Shape;304;p7"/>
          <p:cNvSpPr txBox="1"/>
          <p:nvPr/>
        </p:nvSpPr>
        <p:spPr>
          <a:xfrm>
            <a:off x="2767461" y="1882156"/>
            <a:ext cx="1919869" cy="41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</a:pPr>
            <a:r>
              <a:rPr lang="ru-RU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Право на:</a:t>
            </a:r>
            <a:endParaRPr/>
          </a:p>
        </p:txBody>
      </p:sp>
      <p:sp>
        <p:nvSpPr>
          <p:cNvPr id="305" name="Google Shape;305;p7"/>
          <p:cNvSpPr txBox="1"/>
          <p:nvPr/>
        </p:nvSpPr>
        <p:spPr>
          <a:xfrm>
            <a:off x="6618031" y="2577989"/>
            <a:ext cx="4919565" cy="3016210"/>
          </a:xfrm>
          <a:prstGeom prst="rect">
            <a:avLst/>
          </a:prstGeom>
          <a:gradFill>
            <a:gsLst>
              <a:gs pos="0">
                <a:srgbClr val="F6BBA2"/>
              </a:gs>
              <a:gs pos="50000">
                <a:srgbClr val="F5B093"/>
              </a:gs>
              <a:gs pos="100000">
                <a:srgbClr val="F7A37E"/>
              </a:gs>
            </a:gsLst>
            <a:lin ang="5400000" scaled="0"/>
          </a:gradFill>
          <a:ln w="9525" cap="flat" cmpd="sng">
            <a:solidFill>
              <a:srgbClr val="ED7D3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оставаться в поле зрения шаперона/ИДК с момента уведомления и до окончания процедуры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предоставить документ, удостоверяющий личность спортсмена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немедленно явиться на пункт допинг-контроля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▪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знать и соблюдать требования процедуры допинг-контроля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7941807" y="1869649"/>
            <a:ext cx="2185340" cy="41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</a:pPr>
            <a:r>
              <a:rPr lang="ru-RU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Обязанности:</a:t>
            </a:r>
            <a:endParaRPr/>
          </a:p>
        </p:txBody>
      </p:sp>
      <p:grpSp>
        <p:nvGrpSpPr>
          <p:cNvPr id="307" name="Google Shape;307;p7"/>
          <p:cNvGrpSpPr/>
          <p:nvPr/>
        </p:nvGrpSpPr>
        <p:grpSpPr>
          <a:xfrm>
            <a:off x="6175291" y="1479164"/>
            <a:ext cx="442742" cy="91653"/>
            <a:chOff x="-1" y="-1"/>
            <a:chExt cx="442740" cy="91652"/>
          </a:xfrm>
        </p:grpSpPr>
        <p:sp>
          <p:nvSpPr>
            <p:cNvPr id="308" name="Google Shape;308;p7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7814309" cy="87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Причины отсрочки немедленной явки</a:t>
            </a:r>
            <a:endParaRPr/>
          </a:p>
          <a:p>
            <a:pPr marL="3556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спортсмена на пункт допинг-контроля</a:t>
            </a:r>
            <a:endParaRPr/>
          </a:p>
        </p:txBody>
      </p:sp>
      <p:sp>
        <p:nvSpPr>
          <p:cNvPr id="316" name="Google Shape;316;p8"/>
          <p:cNvSpPr txBox="1"/>
          <p:nvPr/>
        </p:nvSpPr>
        <p:spPr>
          <a:xfrm>
            <a:off x="1166374" y="1676400"/>
            <a:ext cx="8470146" cy="25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3556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оказание срочной медицинской помощи</a:t>
            </a:r>
            <a:endParaRPr/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rgbClr val="00AF50"/>
              </a:buClr>
              <a:buSzPts val="2200"/>
              <a:buFont typeface="Courier New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rgbClr val="00AF50"/>
              </a:buClr>
              <a:buSzPts val="2200"/>
              <a:buFont typeface="Courier New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rgbClr val="00AF50"/>
              </a:buClr>
              <a:buSzPts val="2200"/>
              <a:buFont typeface="Courier New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rgbClr val="00AF50"/>
              </a:buClr>
              <a:buSzPts val="2200"/>
              <a:buFont typeface="Courier New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18" name="Google Shape;318;p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7842" y="1103840"/>
            <a:ext cx="3337784" cy="222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770365"/>
            <a:ext cx="2590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 txBox="1"/>
          <p:nvPr/>
        </p:nvSpPr>
        <p:spPr>
          <a:xfrm>
            <a:off x="5999407" y="4204415"/>
            <a:ext cx="502621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окончание тренировочного процесса (после  уведомления спортсмена в период </a:t>
            </a:r>
            <a:b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тренировки) и/или заминки участие в дальнейших стартах соревнований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"/>
          <p:cNvSpPr txBox="1"/>
          <p:nvPr/>
        </p:nvSpPr>
        <p:spPr>
          <a:xfrm>
            <a:off x="1178097" y="1066800"/>
            <a:ext cx="8470146" cy="25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3556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дальнейших стартах</a:t>
            </a:r>
            <a:endParaRPr/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rgbClr val="00AF50"/>
              </a:buClr>
              <a:buSzPts val="2200"/>
              <a:buFont typeface="Courier New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rgbClr val="00AF50"/>
              </a:buClr>
              <a:buSzPts val="2200"/>
              <a:buFont typeface="Courier New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03200" algn="l" rtl="0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rgbClr val="00AF50"/>
              </a:buClr>
              <a:buSzPts val="2200"/>
              <a:buFont typeface="Courier New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9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29" name="Google Shape;329;p9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9"/>
          <p:cNvSpPr txBox="1"/>
          <p:nvPr/>
        </p:nvSpPr>
        <p:spPr>
          <a:xfrm>
            <a:off x="5999407" y="4204415"/>
            <a:ext cx="502621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переодевание в более комфортную одежду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9"/>
          <p:cNvPicPr preferRelativeResize="0"/>
          <p:nvPr/>
        </p:nvPicPr>
        <p:blipFill rotWithShape="1">
          <a:blip r:embed="rId3">
            <a:alphaModFix/>
          </a:blip>
          <a:srcRect t="6974" b="11141"/>
          <a:stretch/>
        </p:blipFill>
        <p:spPr>
          <a:xfrm>
            <a:off x="7391400" y="609600"/>
            <a:ext cx="3135997" cy="256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8083" y="3536496"/>
            <a:ext cx="3657600" cy="255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Широкоэкранный</PresentationFormat>
  <Paragraphs>161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Noto Sans Symbols</vt:lpstr>
      <vt:lpstr>Arial</vt:lpstr>
      <vt:lpstr>Helvetica Neue</vt:lpstr>
      <vt:lpstr>Courier New</vt:lpstr>
      <vt:lpstr>Tahoma</vt:lpstr>
      <vt:lpstr>Gill Sans</vt:lpstr>
      <vt:lpstr>Constantia</vt:lpstr>
      <vt:lpstr>Calibri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отсрочки немедленной явки спортсмена на пункт допинг-контроля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 результатов отобранных проб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 Валерия Андреевна</dc:creator>
  <cp:lastModifiedBy>Потысьева Анна Николаевна</cp:lastModifiedBy>
  <cp:revision>1</cp:revision>
  <dcterms:created xsi:type="dcterms:W3CDTF">2017-11-21T14:20:57Z</dcterms:created>
  <dcterms:modified xsi:type="dcterms:W3CDTF">2021-11-10T10:07:42Z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2017-11-21T00:00:00Z</vt:filetime>
  </property>
</Properties>
</file>