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401" r:id="rId3"/>
    <p:sldId id="402" r:id="rId4"/>
    <p:sldId id="405" r:id="rId5"/>
    <p:sldId id="406" r:id="rId6"/>
    <p:sldId id="404" r:id="rId7"/>
    <p:sldId id="311" r:id="rId8"/>
    <p:sldId id="367" r:id="rId9"/>
    <p:sldId id="313" r:id="rId10"/>
    <p:sldId id="368" r:id="rId11"/>
    <p:sldId id="314" r:id="rId12"/>
    <p:sldId id="369" r:id="rId13"/>
    <p:sldId id="358" r:id="rId14"/>
    <p:sldId id="370" r:id="rId15"/>
    <p:sldId id="359" r:id="rId16"/>
    <p:sldId id="371" r:id="rId17"/>
    <p:sldId id="396" r:id="rId18"/>
    <p:sldId id="398" r:id="rId19"/>
    <p:sldId id="372" r:id="rId20"/>
    <p:sldId id="373" r:id="rId21"/>
    <p:sldId id="374" r:id="rId22"/>
    <p:sldId id="375" r:id="rId23"/>
    <p:sldId id="377" r:id="rId24"/>
    <p:sldId id="393" r:id="rId25"/>
    <p:sldId id="378" r:id="rId26"/>
    <p:sldId id="395" r:id="rId27"/>
    <p:sldId id="394" r:id="rId28"/>
    <p:sldId id="379" r:id="rId29"/>
    <p:sldId id="380" r:id="rId30"/>
    <p:sldId id="381" r:id="rId31"/>
    <p:sldId id="384" r:id="rId32"/>
    <p:sldId id="391" r:id="rId33"/>
    <p:sldId id="392" r:id="rId34"/>
    <p:sldId id="387" r:id="rId35"/>
    <p:sldId id="390" r:id="rId36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FFFFFF"/>
    <a:srgbClr val="59BFD7"/>
    <a:srgbClr val="47B7E9"/>
    <a:srgbClr val="57BAD9"/>
    <a:srgbClr val="41EFEF"/>
    <a:srgbClr val="663300"/>
    <a:srgbClr val="9966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9" autoAdjust="0"/>
    <p:restoredTop sz="94719"/>
  </p:normalViewPr>
  <p:slideViewPr>
    <p:cSldViewPr snapToGrid="0">
      <p:cViewPr>
        <p:scale>
          <a:sx n="80" d="100"/>
          <a:sy n="80" d="100"/>
        </p:scale>
        <p:origin x="-107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6BF22-0478-4E55-8155-95D176E35A9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456C0-8F36-41CB-9164-6A78ACC794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9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6BEA2-0642-4843-AB31-7593163AFCB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9489-18A6-4439-B379-2AFFA33E6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4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0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Начало викторины (см. методические </a:t>
            </a:r>
            <a:r>
              <a:rPr lang="ru-RU" dirty="0" err="1"/>
              <a:t>рекоммендации</a:t>
            </a:r>
            <a:r>
              <a:rPr lang="ru-RU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6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Конец викторины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Мультфильм «</a:t>
            </a:r>
            <a:r>
              <a:rPr lang="en-US" dirty="0"/>
              <a:t>Playing for your best</a:t>
            </a:r>
            <a:r>
              <a:rPr lang="ru-RU" dirty="0"/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Мультфильм «</a:t>
            </a:r>
            <a:r>
              <a:rPr lang="en-US" dirty="0"/>
              <a:t>Playing for your best</a:t>
            </a:r>
            <a:r>
              <a:rPr lang="ru-RU" dirty="0"/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Мультфильм «</a:t>
            </a:r>
            <a:r>
              <a:rPr lang="en-US" dirty="0"/>
              <a:t>Playing for your best</a:t>
            </a:r>
            <a:r>
              <a:rPr lang="ru-RU" dirty="0"/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Текст см. в методических рекомендациях</a:t>
            </a:r>
            <a:r>
              <a:rPr lang="ru-RU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Игра в командах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39489-18A6-4439-B379-2AFFA33E6109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11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6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21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5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5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2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5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9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35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B7A75-3802-4B78-86E5-3F5B31AF0809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98FEB-E5BA-4ABA-B73F-60B75C9842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81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2299" y="4943429"/>
            <a:ext cx="9918821" cy="960968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8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ru-RU" sz="8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8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ru-RU" sz="8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8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ru-RU" sz="8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Честная игра</a:t>
            </a:r>
          </a:p>
        </p:txBody>
      </p:sp>
      <p:pic>
        <p:nvPicPr>
          <p:cNvPr id="35842" name="Picture 2" descr="https://afisha.sakh.com/p/events/12665/2017070417440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4769" y="1145232"/>
            <a:ext cx="6228133" cy="3127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04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78" y="241169"/>
            <a:ext cx="5266359" cy="650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22481" y="750384"/>
            <a:ext cx="5634664" cy="1639887"/>
          </a:xfrm>
          <a:prstGeom prst="roundRect">
            <a:avLst/>
          </a:prstGeom>
          <a:solidFill>
            <a:srgbClr val="E7E6E6">
              <a:alpha val="8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304830" y="1286809"/>
            <a:ext cx="6689285" cy="567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Bahnschrift SemiBold Condensed" panose="020B0502040204020203" pitchFamily="34" charset="0"/>
              </a:rPr>
              <a:t>Пьер де Кубертен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1" y="3017518"/>
            <a:ext cx="5496174" cy="372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1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953" r="2702" b="2564"/>
          <a:stretch/>
        </p:blipFill>
        <p:spPr bwMode="auto">
          <a:xfrm>
            <a:off x="-1" y="7937"/>
            <a:ext cx="12421689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AutoShape 4" descr="Image result for олимпийские игры открыт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st1.arjournal.com/wp-content/uploads/2014/02/olympic-games-opening-sochi-2014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0375" y="4627226"/>
            <a:ext cx="5960019" cy="1917292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11925" y="5469065"/>
            <a:ext cx="5708469" cy="5820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Bahnschrift SemiBold Condensed" panose="020B0502040204020203" pitchFamily="34" charset="0"/>
              </a:rPr>
              <a:t>Как часто проводятся Олимпийские игры?</a:t>
            </a:r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 descr="Z:\Отдел реализации образовательных программ\Специалист Конова В.А\школы\olympic-games-opening-sochi-201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7368209"/>
          </a:xfrm>
          <a:prstGeom prst="rect">
            <a:avLst/>
          </a:prstGeom>
          <a:noFill/>
        </p:spPr>
      </p:pic>
      <p:sp>
        <p:nvSpPr>
          <p:cNvPr id="32772" name="AutoShape 4" descr="Image result for олимпийские игры открыт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797629" y="779689"/>
            <a:ext cx="2911927" cy="492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Раз в 4 года</a:t>
            </a:r>
          </a:p>
        </p:txBody>
      </p:sp>
      <p:sp>
        <p:nvSpPr>
          <p:cNvPr id="32774" name="AutoShape 6" descr="https://st1.arjournal.com/wp-content/uploads/2014/02/olympic-games-opening-sochi-2014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5575" y="160338"/>
            <a:ext cx="8218714" cy="1730828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http://onfermer.ru/wp-content/uploads/2017/11/%D0%9F%D0%BE%D1%87%D0%B5%D0%BC%D1%83-%D0%B3%D0%BE%D0%BB%D1%83%D0%B1%D1%8C-%D1%81%D0%B8%D0%BC%D0%B2%D0%BE%D0%BB-%D0%BC%D0%B8%D1%80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374" y="761206"/>
            <a:ext cx="7807325" cy="5855494"/>
          </a:xfrm>
          <a:prstGeom prst="rect">
            <a:avLst/>
          </a:prstGeom>
          <a:noFill/>
        </p:spPr>
      </p:pic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8" y="160338"/>
            <a:ext cx="6767739" cy="134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4303" y="761206"/>
            <a:ext cx="11604381" cy="314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Назовите эмблему Олимпийских игр</a:t>
            </a:r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Z:\Отдел реализации образовательных программ\Специалист Конова В.А\школы\Olympic_Continent_Rings.png"/>
          <p:cNvPicPr>
            <a:picLocks noChangeAspect="1" noChangeArrowheads="1"/>
          </p:cNvPicPr>
          <p:nvPr/>
        </p:nvPicPr>
        <p:blipFill rotWithShape="1">
          <a:blip r:embed="rId2" cstate="print"/>
          <a:srcRect t="-2423" b="5573"/>
          <a:stretch/>
        </p:blipFill>
        <p:spPr bwMode="auto">
          <a:xfrm>
            <a:off x="962297" y="1009423"/>
            <a:ext cx="10543822" cy="5744074"/>
          </a:xfrm>
          <a:prstGeom prst="rect">
            <a:avLst/>
          </a:prstGeom>
          <a:noFill/>
        </p:spPr>
      </p:pic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8"/>
            <a:ext cx="10182679" cy="134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87619" y="824446"/>
            <a:ext cx="11604381" cy="314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5 </a:t>
            </a:r>
            <a:r>
              <a:rPr lang="ru-RU" sz="44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олимпийских</a:t>
            </a:r>
            <a:r>
              <a:rPr lang="ru-RU" sz="40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колец, символизирующих части света</a:t>
            </a:r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Z:\Отдел реализации образовательных программ\Специалист Конова В.А\школы\266_interesnye-fakty-o-drevnej-grec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8623300"/>
          </a:xfrm>
          <a:prstGeom prst="rect">
            <a:avLst/>
          </a:prstGeom>
          <a:noFill/>
        </p:spPr>
      </p:pic>
      <p:sp>
        <p:nvSpPr>
          <p:cNvPr id="30722" name="AutoShape 2" descr="https://www.grekomania.ru/images/greek-articles/ancient-greece/big/266_interesnye-fakty-o-drevnej-grecii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4884" y="88329"/>
            <a:ext cx="6461809" cy="1918834"/>
          </a:xfrm>
          <a:prstGeom prst="roundRect">
            <a:avLst/>
          </a:prstGeom>
          <a:solidFill>
            <a:srgbClr val="FFFFFF">
              <a:alpha val="9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45779" y="1047746"/>
            <a:ext cx="6560020" cy="567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Bahnschrift SemiBold Condensed" panose="020B0502040204020203" pitchFamily="34" charset="0"/>
              </a:rPr>
              <a:t>Какая эстафета предшествует открытию Олимпийских игр?</a:t>
            </a:r>
          </a:p>
        </p:txBody>
      </p:sp>
    </p:spTree>
    <p:extLst>
      <p:ext uri="{BB962C8B-B14F-4D97-AF65-F5344CB8AC3E}">
        <p14:creationId xmlns:p14="http://schemas.microsoft.com/office/powerpoint/2010/main" val="30701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sputnik-georgia.com/images/23288/96/232889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41514" y="914400"/>
            <a:ext cx="5551715" cy="1230085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16429" y="1427236"/>
            <a:ext cx="3886200" cy="567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Bahnschrift SemiBold Condensed" panose="020B0502040204020203" pitchFamily="34" charset="0"/>
              </a:rPr>
              <a:t>Эстафета Олимпийского огня</a:t>
            </a:r>
          </a:p>
        </p:txBody>
      </p:sp>
    </p:spTree>
    <p:extLst>
      <p:ext uri="{BB962C8B-B14F-4D97-AF65-F5344CB8AC3E}">
        <p14:creationId xmlns:p14="http://schemas.microsoft.com/office/powerpoint/2010/main" val="30701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5BEFBE8-0462-5402-5765-5F00F11F8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670"/>
            <a:ext cx="12191999" cy="686967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918019" y="993658"/>
            <a:ext cx="5094514" cy="1730828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1D7AEEA9-0996-8480-B032-B6850C243F7E}"/>
              </a:ext>
            </a:extLst>
          </p:cNvPr>
          <p:cNvSpPr txBox="1">
            <a:spLocks/>
          </p:cNvSpPr>
          <p:nvPr/>
        </p:nvSpPr>
        <p:spPr>
          <a:xfrm>
            <a:off x="6598509" y="1521993"/>
            <a:ext cx="5733534" cy="1055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Bahnschrift SemiBold Condensed" panose="020B0502040204020203" pitchFamily="34" charset="0"/>
              </a:rPr>
              <a:t>Как называют спортсмена, одержавшего победу на соревнованиях? </a:t>
            </a:r>
          </a:p>
        </p:txBody>
      </p:sp>
    </p:spTree>
    <p:extLst>
      <p:ext uri="{BB962C8B-B14F-4D97-AF65-F5344CB8AC3E}">
        <p14:creationId xmlns:p14="http://schemas.microsoft.com/office/powerpoint/2010/main" val="21297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88" y="-549608"/>
            <a:ext cx="12791203" cy="809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996526" y="782716"/>
            <a:ext cx="4315861" cy="904218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4B01E905-C9D4-E201-B9EC-C05BD9766054}"/>
              </a:ext>
            </a:extLst>
          </p:cNvPr>
          <p:cNvSpPr txBox="1">
            <a:spLocks/>
          </p:cNvSpPr>
          <p:nvPr/>
        </p:nvSpPr>
        <p:spPr>
          <a:xfrm>
            <a:off x="6287690" y="548649"/>
            <a:ext cx="5733534" cy="1055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atin typeface="Bahnschrift SemiBold Condensed" panose="020B0502040204020203" pitchFamily="34" charset="0"/>
              </a:rPr>
              <a:t>Чемпион</a:t>
            </a:r>
          </a:p>
        </p:txBody>
      </p:sp>
    </p:spTree>
    <p:extLst>
      <p:ext uri="{BB962C8B-B14F-4D97-AF65-F5344CB8AC3E}">
        <p14:creationId xmlns:p14="http://schemas.microsoft.com/office/powerpoint/2010/main" val="29596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://www.kubanmakler.ru/NEDVIZHIMOST_SOCHI/images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6125"/>
            <a:ext cx="12192000" cy="8124497"/>
          </a:xfrm>
          <a:prstGeom prst="rect">
            <a:avLst/>
          </a:prstGeom>
          <a:noFill/>
        </p:spPr>
      </p:pic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58" name="AutoShape 2" descr="https://pastvu.com/_p/d/c/7/9/c793de60c01d57d0c12da88ee7c252a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s://pastvu.com/_p/d/c/7/9/c793de60c01d57d0c12da88ee7c252a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0" y="5319144"/>
            <a:ext cx="6506482" cy="1379537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7500" y="6137275"/>
            <a:ext cx="6540500" cy="314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Где живут спортсмены</a:t>
            </a:r>
          </a:p>
          <a:p>
            <a:r>
              <a:rPr lang="ru-RU" sz="36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во время Олимпийских игр?</a:t>
            </a:r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343" y="81325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latin typeface="Bahnschrift SemiBold Condensed" panose="020B0502040204020203" pitchFamily="34" charset="0"/>
              </a:rPr>
              <a:t>Что вы называете спортом?</a:t>
            </a:r>
            <a:endParaRPr lang="ru-RU" sz="4400" dirty="0">
              <a:latin typeface="Bahnschrift SemiBold Condensed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4570"/>
            <a:ext cx="3811361" cy="332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470" y="3080657"/>
            <a:ext cx="3729786" cy="372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194" y="2249470"/>
            <a:ext cx="4676276" cy="292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66" y="334134"/>
            <a:ext cx="2654135" cy="26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692" y="635756"/>
            <a:ext cx="3179308" cy="22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1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" b="13028"/>
          <a:stretch/>
        </p:blipFill>
        <p:spPr bwMode="auto">
          <a:xfrm>
            <a:off x="0" y="-250370"/>
            <a:ext cx="12192000" cy="710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2" y="386037"/>
            <a:ext cx="5700062" cy="120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79128" y="1044866"/>
            <a:ext cx="6616700" cy="2710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В Олимпийской деревне</a:t>
            </a:r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Z:\Отдел реализации образовательных программ\Специалист Конова В.А\школы\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2100"/>
            <a:ext cx="12192000" cy="8128000"/>
          </a:xfrm>
          <a:prstGeom prst="rect">
            <a:avLst/>
          </a:prstGeom>
          <a:noFill/>
        </p:spPr>
      </p:pic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5575" y="873351"/>
            <a:ext cx="5533405" cy="1856786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366644" y="1025912"/>
            <a:ext cx="8804508" cy="1589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atin typeface="Bahnschrift SemiBold Condensed" panose="020B0502040204020203" pitchFamily="34" charset="0"/>
              </a:rPr>
              <a:t>В каком году проходили </a:t>
            </a:r>
          </a:p>
          <a:p>
            <a:r>
              <a:rPr lang="ru-RU" sz="4000" b="1" dirty="0">
                <a:latin typeface="Bahnschrift SemiBold Condensed" panose="020B0502040204020203" pitchFamily="34" charset="0"/>
              </a:rPr>
              <a:t>Летние Олимпийские игры </a:t>
            </a:r>
          </a:p>
          <a:p>
            <a:r>
              <a:rPr lang="ru-RU" sz="4000" b="1" dirty="0">
                <a:latin typeface="Bahnschrift SemiBold Condensed" panose="020B0502040204020203" pitchFamily="34" charset="0"/>
              </a:rPr>
              <a:t>в Москве?</a:t>
            </a:r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18" name="AutoShape 2" descr="https://s16.stc.all.kpcdn.net/share/i/12/8804823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0" name="Picture 4" descr="http://ribttes.com/wp-content/uploads/2014/10/moscow-e1414431808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824979"/>
            <a:ext cx="10091348" cy="5105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52" y="-1033154"/>
            <a:ext cx="12804363" cy="852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18" name="AutoShape 2" descr="https://s16.stc.all.kpcdn.net/share/i/12/8804823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54928" y="5115638"/>
            <a:ext cx="7957457" cy="1730828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17042" y="4986195"/>
            <a:ext cx="8636000" cy="1591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latin typeface="Bahnschrift SemiBold Condensed" panose="020B0502040204020203" pitchFamily="34" charset="0"/>
              </a:rPr>
              <a:t>Где и когда прошли последние </a:t>
            </a:r>
          </a:p>
          <a:p>
            <a:r>
              <a:rPr lang="ru-RU" sz="4400" b="1" dirty="0">
                <a:latin typeface="Bahnschrift SemiBold Condensed" panose="020B0502040204020203" pitchFamily="34" charset="0"/>
              </a:rPr>
              <a:t>летние Олимпийские игры?</a:t>
            </a:r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7" name="AutoShape 9" descr="https://upload.wikimedia.org/wikipedia/commons/thumb/0/05/Flag_of_Brazil.svg/250px-Flag_of_Brazil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A80CDDE-AF01-43F8-B9E2-EBC754E57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3897813"/>
            <a:ext cx="3612488" cy="24234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A47C5C6-9DAE-4634-9C80-A6DD6B4AC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2" y="590069"/>
            <a:ext cx="3871708" cy="23936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EF565F1-B0B7-4586-831C-7D7BC59AE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754" y="1368040"/>
            <a:ext cx="7505323" cy="502231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574606" y="347371"/>
            <a:ext cx="6739618" cy="960960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133314" y="536740"/>
            <a:ext cx="6735778" cy="6038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В 2021 году в Токио (Япония)</a:t>
            </a:r>
          </a:p>
        </p:txBody>
      </p:sp>
    </p:spTree>
    <p:extLst>
      <p:ext uri="{BB962C8B-B14F-4D97-AF65-F5344CB8AC3E}">
        <p14:creationId xmlns:p14="http://schemas.microsoft.com/office/powerpoint/2010/main" val="42437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s://www.aeroflot.ru/ru-ru/routes/mow-korea/assets/img/slider_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3111" y="-165100"/>
            <a:ext cx="13535525" cy="6858000"/>
          </a:xfrm>
          <a:prstGeom prst="rect">
            <a:avLst/>
          </a:prstGeom>
          <a:noFill/>
        </p:spPr>
      </p:pic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18" name="AutoShape 2" descr="https://s16.stc.all.kpcdn.net/share/i/12/8804823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6230" y="4860019"/>
            <a:ext cx="7290254" cy="1730828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43100" y="4698237"/>
            <a:ext cx="8636000" cy="1591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atin typeface="Bahnschrift SemiBold Condensed" panose="020B0502040204020203" pitchFamily="34" charset="0"/>
              </a:rPr>
              <a:t>Где и когда прошли последние</a:t>
            </a:r>
          </a:p>
          <a:p>
            <a:r>
              <a:rPr lang="ru-RU" sz="4800" b="1" dirty="0">
                <a:latin typeface="Bahnschrift SemiBold Condensed" panose="020B0502040204020203" pitchFamily="34" charset="0"/>
              </a:rPr>
              <a:t>зимние Олимпийские игры?</a:t>
            </a:r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upload.wikimedia.org/wikipedia/commons/thumb/5/54/Flag_of_South_Korea_%281945-1948%29.svg/2000px-Flag_of_South_Korea_%281945-1948%29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215BDB-1A66-5B80-4278-FBF5AE74B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" y="315310"/>
            <a:ext cx="6375168" cy="33580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6F450B-9EF2-2931-7BB9-6FB01D418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2446336"/>
            <a:ext cx="5881412" cy="40306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006E480-E15E-0597-BC20-AF77D8202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7937"/>
            <a:ext cx="5917324" cy="24384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22755" y="4127863"/>
            <a:ext cx="4601482" cy="1715384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0375" y="5199018"/>
            <a:ext cx="5814301" cy="544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В 2022 году </a:t>
            </a:r>
          </a:p>
          <a:p>
            <a:r>
              <a:rPr lang="ru-RU" sz="36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в Пекине </a:t>
            </a:r>
          </a:p>
          <a:p>
            <a:r>
              <a:rPr lang="ru-RU" sz="36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(Китай)</a:t>
            </a:r>
          </a:p>
        </p:txBody>
      </p:sp>
    </p:spTree>
    <p:extLst>
      <p:ext uri="{BB962C8B-B14F-4D97-AF65-F5344CB8AC3E}">
        <p14:creationId xmlns:p14="http://schemas.microsoft.com/office/powerpoint/2010/main" val="40257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C8C9BED3-8756-458A-AA26-F25DAFB77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" y="36073"/>
            <a:ext cx="12216368" cy="682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18" name="AutoShape 2" descr="https://s16.stc.all.kpcdn.net/share/i/12/8804823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87373" y="160338"/>
            <a:ext cx="8218714" cy="1730828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73945" y="694064"/>
            <a:ext cx="8644110" cy="914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latin typeface="Bahnschrift SemiBold Condensed" panose="020B0502040204020203" pitchFamily="34" charset="0"/>
              </a:rPr>
              <a:t>Где и когда пройдут  ближайшие</a:t>
            </a:r>
          </a:p>
          <a:p>
            <a:r>
              <a:rPr lang="ru-RU" sz="4400" b="1" dirty="0">
                <a:latin typeface="Bahnschrift SemiBold Condensed" panose="020B0502040204020203" pitchFamily="34" charset="0"/>
              </a:rPr>
              <a:t>зимние Олимпийские игры?</a:t>
            </a:r>
          </a:p>
        </p:txBody>
      </p:sp>
    </p:spTree>
    <p:extLst>
      <p:ext uri="{BB962C8B-B14F-4D97-AF65-F5344CB8AC3E}">
        <p14:creationId xmlns:p14="http://schemas.microsoft.com/office/powerpoint/2010/main" val="31059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82631" y="4475474"/>
            <a:ext cx="5805456" cy="1952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В 2026 году </a:t>
            </a:r>
          </a:p>
          <a:p>
            <a:r>
              <a:rPr lang="ru-RU" sz="36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в Милане, Кортина - д, </a:t>
            </a:r>
            <a:r>
              <a:rPr lang="ru-RU" sz="36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Ампеццо</a:t>
            </a:r>
            <a:endParaRPr lang="ru-RU" sz="3600" b="1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(Италия)</a:t>
            </a:r>
          </a:p>
        </p:txBody>
      </p:sp>
      <p:sp>
        <p:nvSpPr>
          <p:cNvPr id="65542" name="AutoShape 6" descr="https://upload.wikimedia.org/wikipedia/commons/thumb/5/54/Flag_of_South_Korea_%281945-1948%29.svg/2000px-Flag_of_South_Korea_%281945-1948%29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FF14E2C-2C7F-FA4C-0624-A3BBCBC5F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87" y="0"/>
            <a:ext cx="5603913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FAEC6F3-62D9-CF52-7A5E-B0C36EFAD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0"/>
            <a:ext cx="6432512" cy="4682359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="" xmlns:a16="http://schemas.microsoft.com/office/drawing/2014/main" id="{4EA58793-7903-40A1-98B4-5CDCF00FA6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600"/>
            <a:ext cx="353775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6">
            <a:extLst>
              <a:ext uri="{FF2B5EF4-FFF2-40B4-BE49-F238E27FC236}">
                <a16:creationId xmlns="" xmlns:a16="http://schemas.microsoft.com/office/drawing/2014/main" id="{60599E5E-FE25-9BC0-4077-2690E0AD6A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fed.sibnovosti.ru/pictures/0603/2614/v_gruziyu_vpervye_privezut_olimpiyskiy_og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08802"/>
          </a:xfrm>
          <a:prstGeom prst="rect">
            <a:avLst/>
          </a:prstGeom>
          <a:noFill/>
        </p:spPr>
      </p:pic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18" name="AutoShape 2" descr="https://s16.stc.all.kpcdn.net/share/i/12/8804823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77800" y="-152400"/>
            <a:ext cx="8636000" cy="1591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Какие игры проходят </a:t>
            </a:r>
            <a:r>
              <a:rPr lang="ru-RU" sz="3600" b="1" dirty="0" smtClean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сразу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после Олимпийских игр?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9759" y="317794"/>
            <a:ext cx="7420882" cy="1461633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343" y="81325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latin typeface="Bahnschrift SemiBold Condensed" panose="020B0502040204020203" pitchFamily="34" charset="0"/>
              </a:rPr>
              <a:t>Что вы называете спортом?</a:t>
            </a:r>
            <a:endParaRPr lang="ru-RU" sz="4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4257" y="1851427"/>
            <a:ext cx="9775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Bahnschrift Condensed" panose="020B0502040204020203" pitchFamily="34" charset="0"/>
              </a:rPr>
              <a:t>Спорт</a:t>
            </a:r>
            <a:r>
              <a:rPr lang="ru-RU" sz="4000" dirty="0" smtClean="0">
                <a:latin typeface="Bahnschrift Condensed" panose="020B0502040204020203" pitchFamily="34" charset="0"/>
              </a:rPr>
              <a:t> </a:t>
            </a:r>
            <a:r>
              <a:rPr lang="ru-RU" sz="2000" dirty="0" smtClean="0">
                <a:latin typeface="Bahnschrift Condensed" panose="020B0502040204020203" pitchFamily="34" charset="0"/>
              </a:rPr>
              <a:t>– </a:t>
            </a:r>
            <a:r>
              <a:rPr lang="ru-RU" sz="3600" dirty="0" smtClean="0">
                <a:latin typeface="Bahnschrift Condensed" panose="020B0502040204020203" pitchFamily="34" charset="0"/>
              </a:rPr>
              <a:t>составная часть физической культуры, при которой основной упор делается на само физическое развитие человека, укрепление его здоровья и самочувствия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686" y="4144985"/>
            <a:ext cx="2334971" cy="233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3" y="4057681"/>
            <a:ext cx="2669690" cy="281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2" y="3876482"/>
            <a:ext cx="2871976" cy="287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59" y="4032954"/>
            <a:ext cx="2570891" cy="271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1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vignette.wikia.nocookie.net/ideas/images/8/8e/Olympic_Continent_Rings.png/revision/latest/scale-to-width-down/640?cb=20160501105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70" name="AutoShape 2" descr="https://static0.persgroep.net/volkskrant/image/228b1c30-c318-4d7c-8c90-4dca76b83d77?width=664&amp;height=3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18" name="AutoShape 2" descr="https://s16.stc.all.kpcdn.net/share/i/12/8804823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85390" y="488271"/>
            <a:ext cx="4635500" cy="10645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err="1">
                <a:solidFill>
                  <a:schemeClr val="accent5">
                    <a:lumMod val="75000"/>
                  </a:schemeClr>
                </a:solidFill>
              </a:rPr>
              <a:t>Паралимпийские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игры</a:t>
            </a:r>
          </a:p>
        </p:txBody>
      </p:sp>
      <p:pic>
        <p:nvPicPr>
          <p:cNvPr id="67586" name="Picture 2" descr="Z:\Отдел реализации образовательных программ\Специалист Конова В.А\школы\300px-IPC_logo_(2004)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725" y="83074"/>
            <a:ext cx="2857500" cy="2207365"/>
          </a:xfrm>
          <a:prstGeom prst="rect">
            <a:avLst/>
          </a:prstGeom>
          <a:noFill/>
        </p:spPr>
      </p:pic>
      <p:pic>
        <p:nvPicPr>
          <p:cNvPr id="67588" name="Picture 4" descr="http://magspace.ru/uploads/2010/03/18/auto_12-1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00" y="241300"/>
            <a:ext cx="4635500" cy="3029463"/>
          </a:xfrm>
          <a:prstGeom prst="rect">
            <a:avLst/>
          </a:prstGeom>
          <a:noFill/>
        </p:spPr>
      </p:pic>
      <p:pic>
        <p:nvPicPr>
          <p:cNvPr id="67592" name="Picture 8" descr="http://cdn.tvc.ru/pictures/o/861/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3459576"/>
            <a:ext cx="4797425" cy="3214275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6CD4DC3-8F4B-4780-AEAB-2ED2FFD8F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0" y="2290439"/>
            <a:ext cx="6015978" cy="44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konova\Мои документы\Downloads\DD-Blue-Sky-Background-02138-Preview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72835" y="1854200"/>
            <a:ext cx="50289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Давайте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посмотрим мультфильм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«Играй Честно»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konova\Мои документы\Downloads\DD-Blue-Sky-Background-02138-Preview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72835" y="1854200"/>
            <a:ext cx="50289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А теперь давайте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посмотрим мультфильм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«Лови момент»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konova\Мои документы\Downloads\DD-Blue-Sky-Background-02138-Preview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57898" y="1854200"/>
            <a:ext cx="64588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Давайте в конце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посмотрим мультфильм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«Игра настоящих чемпионов»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wixstatic.com/media/b9ef3d_cb1653e5448d4929b7b73c9cc55af02a~m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84300" y="698500"/>
            <a:ext cx="9372600" cy="5397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20850" y="2527300"/>
            <a:ext cx="87503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ДОПИНГ</a:t>
            </a:r>
            <a:r>
              <a:rPr lang="en-US" sz="115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115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= ОБМАН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Z:\Отдел реализации образовательных программ\Специалист Конова В.А\школы\ki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50571"/>
            <a:ext cx="12192000" cy="8708571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4432300" y="0"/>
            <a:ext cx="4254500" cy="2298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Bahnschrift SemiBold Condensed" panose="020B0502040204020203" pitchFamily="34" charset="0"/>
              </a:rPr>
              <a:t>МЫ ЗА ЧЕСТНУЮ ИГРУ!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8107" y="394311"/>
            <a:ext cx="9256060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4400" dirty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Что вы </a:t>
            </a:r>
            <a:r>
              <a:rPr lang="ru-RU" sz="4400" dirty="0" smtClean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называете профессиональным </a:t>
            </a:r>
            <a:r>
              <a:rPr lang="ru-RU" sz="4400" dirty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спортом?</a:t>
            </a:r>
          </a:p>
        </p:txBody>
      </p:sp>
      <p:pic>
        <p:nvPicPr>
          <p:cNvPr id="1026" name="Picture 2" descr="https://xn--12-6kc5aaamcecxgm.xn--p1ai/images/rgp12/news/sports-banner-png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49" y="654547"/>
            <a:ext cx="8435797" cy="596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743" y="139019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Bahnschrift Condensed" panose="020B0502040204020203" pitchFamily="34" charset="0"/>
              </a:rPr>
              <a:t>Профессиональный спорт </a:t>
            </a:r>
            <a:r>
              <a:rPr lang="ru-RU" sz="3600" dirty="0" smtClean="0">
                <a:latin typeface="Bahnschrift Condensed" panose="020B0502040204020203" pitchFamily="34" charset="0"/>
              </a:rPr>
              <a:t>– та его часть, в которой участвуют спортсмены, направленные на достижение определенного результата в своей физической деятельности, на достижение победы и новых спортивных рекордов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" y="3961947"/>
            <a:ext cx="2779713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14" y="3870325"/>
            <a:ext cx="27686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4400322"/>
            <a:ext cx="20732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766" y="4237037"/>
            <a:ext cx="303053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8107" y="394311"/>
            <a:ext cx="9256060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4400" dirty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Что вы </a:t>
            </a:r>
            <a:r>
              <a:rPr lang="ru-RU" sz="4400" dirty="0" smtClean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называете профессиональным </a:t>
            </a:r>
            <a:r>
              <a:rPr lang="ru-RU" sz="4400" dirty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спортом?</a:t>
            </a:r>
          </a:p>
        </p:txBody>
      </p:sp>
    </p:spTree>
    <p:extLst>
      <p:ext uri="{BB962C8B-B14F-4D97-AF65-F5344CB8AC3E}">
        <p14:creationId xmlns:p14="http://schemas.microsoft.com/office/powerpoint/2010/main" val="2387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nosmi.ru/images/18154/41/181544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9801" y="1695910"/>
            <a:ext cx="5168900" cy="34348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43100" y="533400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Times New Roman" pitchFamily="18" charset="0"/>
              </a:rPr>
              <a:t>честность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17000" y="2628900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Times New Roman" pitchFamily="18" charset="0"/>
              </a:rPr>
              <a:t>смелость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3200" y="5842000"/>
            <a:ext cx="39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Times New Roman" pitchFamily="18" charset="0"/>
              </a:rPr>
              <a:t>работа над собой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04300" y="4902200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Times New Roman" pitchFamily="18" charset="0"/>
              </a:rPr>
              <a:t>воля к победе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100" y="4858879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Times New Roman" pitchFamily="18" charset="0"/>
              </a:rPr>
              <a:t>здоровье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400" y="2832100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Bahnschrift Light Condensed" panose="020B0502040204020203" pitchFamily="34" charset="0"/>
                <a:cs typeface="Times New Roman" pitchFamily="18" charset="0"/>
              </a:rPr>
              <a:t>уважение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8200" y="558800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Times New Roman" pitchFamily="18" charset="0"/>
              </a:rPr>
              <a:t>дружба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2476500"/>
            <a:ext cx="4852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  <a:latin typeface="Bahnschrift SemiBold Condensed" panose="020B0502040204020203" pitchFamily="34" charset="0"/>
                <a:cs typeface="Times New Roman" pitchFamily="18" charset="0"/>
              </a:rPr>
              <a:t>ЦЕННОСТИ СПОРТА</a:t>
            </a:r>
          </a:p>
        </p:txBody>
      </p:sp>
    </p:spTree>
    <p:extLst>
      <p:ext uri="{BB962C8B-B14F-4D97-AF65-F5344CB8AC3E}">
        <p14:creationId xmlns:p14="http://schemas.microsoft.com/office/powerpoint/2010/main" val="1803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" b="5547"/>
          <a:stretch/>
        </p:blipFill>
        <p:spPr bwMode="auto">
          <a:xfrm>
            <a:off x="0" y="-104503"/>
            <a:ext cx="12192000" cy="714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258487" y="5026736"/>
            <a:ext cx="4442963" cy="1480457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966421" y="5026736"/>
            <a:ext cx="4009349" cy="1371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Bahnschrift SemiBold Condensed" panose="020B0502040204020203" pitchFamily="34" charset="0"/>
              </a:rPr>
              <a:t>Назовите Родину Олимпийских игр</a:t>
            </a:r>
          </a:p>
        </p:txBody>
      </p:sp>
    </p:spTree>
    <p:extLst>
      <p:ext uri="{BB962C8B-B14F-4D97-AF65-F5344CB8AC3E}">
        <p14:creationId xmlns:p14="http://schemas.microsoft.com/office/powerpoint/2010/main" val="1127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www.ice-nut.ru/greece/greece1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86130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421353" y="380430"/>
            <a:ext cx="4442963" cy="1480457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184" y="0"/>
            <a:ext cx="4009349" cy="1371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Древняя Греция</a:t>
            </a:r>
          </a:p>
        </p:txBody>
      </p:sp>
    </p:spTree>
    <p:extLst>
      <p:ext uri="{BB962C8B-B14F-4D97-AF65-F5344CB8AC3E}">
        <p14:creationId xmlns:p14="http://schemas.microsoft.com/office/powerpoint/2010/main" val="1127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ojde.biz/wp-content/uploads/2013/01/pierre-de-coubertin-1024x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35100" y="4699000"/>
            <a:ext cx="66675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22827" y="4587421"/>
            <a:ext cx="6985001" cy="163285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97214" y="4880057"/>
            <a:ext cx="6805386" cy="1272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Кто возродил традицию проведения Олимпийских игр </a:t>
            </a:r>
          </a:p>
          <a:p>
            <a:r>
              <a:rPr lang="ru-RU" sz="32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в наше время?</a:t>
            </a:r>
          </a:p>
        </p:txBody>
      </p:sp>
    </p:spTree>
    <p:extLst>
      <p:ext uri="{BB962C8B-B14F-4D97-AF65-F5344CB8AC3E}">
        <p14:creationId xmlns:p14="http://schemas.microsoft.com/office/powerpoint/2010/main" val="30701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323</Words>
  <Application>Microsoft Office PowerPoint</Application>
  <PresentationFormat>Произвольный</PresentationFormat>
  <Paragraphs>78</Paragraphs>
  <Slides>35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Честная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Пахноцкая Маргарита Андреевна</dc:creator>
  <cp:lastModifiedBy>Мусиенко Анна Алексеевна</cp:lastModifiedBy>
  <cp:revision>216</cp:revision>
  <dcterms:created xsi:type="dcterms:W3CDTF">2017-03-17T08:47:41Z</dcterms:created>
  <dcterms:modified xsi:type="dcterms:W3CDTF">2023-10-30T07:56:54Z</dcterms:modified>
</cp:coreProperties>
</file>